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80" r:id="rId3"/>
    <p:sldId id="285" r:id="rId4"/>
    <p:sldId id="286" r:id="rId5"/>
    <p:sldId id="287" r:id="rId6"/>
    <p:sldId id="257" r:id="rId7"/>
    <p:sldId id="307" r:id="rId8"/>
    <p:sldId id="308" r:id="rId9"/>
    <p:sldId id="258" r:id="rId10"/>
    <p:sldId id="293" r:id="rId11"/>
    <p:sldId id="259" r:id="rId12"/>
    <p:sldId id="260" r:id="rId13"/>
    <p:sldId id="261" r:id="rId14"/>
    <p:sldId id="288" r:id="rId15"/>
    <p:sldId id="289" r:id="rId16"/>
    <p:sldId id="263" r:id="rId17"/>
    <p:sldId id="282" r:id="rId18"/>
    <p:sldId id="265" r:id="rId19"/>
    <p:sldId id="267" r:id="rId20"/>
    <p:sldId id="268" r:id="rId21"/>
    <p:sldId id="269" r:id="rId22"/>
    <p:sldId id="270" r:id="rId23"/>
    <p:sldId id="275" r:id="rId24"/>
    <p:sldId id="272" r:id="rId25"/>
    <p:sldId id="273" r:id="rId26"/>
    <p:sldId id="276" r:id="rId27"/>
    <p:sldId id="277" r:id="rId28"/>
    <p:sldId id="278" r:id="rId29"/>
    <p:sldId id="279" r:id="rId30"/>
    <p:sldId id="291" r:id="rId31"/>
    <p:sldId id="290" r:id="rId32"/>
    <p:sldId id="304" r:id="rId33"/>
    <p:sldId id="305" r:id="rId34"/>
    <p:sldId id="301" r:id="rId35"/>
    <p:sldId id="306" r:id="rId36"/>
    <p:sldId id="284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84" d="100"/>
          <a:sy n="84" d="100"/>
        </p:scale>
        <p:origin x="-10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B07E14-A47E-4056-AB1E-799E0F37BC00}" type="doc">
      <dgm:prSet loTypeId="urn:microsoft.com/office/officeart/2005/8/layout/equati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5B778C-BE26-466D-91B5-BE90771E057C}">
      <dgm:prSet phldrT="[Text]" custT="1"/>
      <dgm:spPr/>
      <dgm:t>
        <a:bodyPr/>
        <a:lstStyle/>
        <a:p>
          <a:r>
            <a:rPr lang="en-US" sz="1400" b="1" dirty="0" smtClean="0"/>
            <a:t>Combustion</a:t>
          </a:r>
          <a:r>
            <a:rPr lang="en-US" sz="1800" b="1" dirty="0" smtClean="0"/>
            <a:t> </a:t>
          </a:r>
          <a:r>
            <a:rPr lang="en-US" sz="1400" b="1" dirty="0" smtClean="0"/>
            <a:t>Analysis</a:t>
          </a:r>
          <a:endParaRPr lang="en-US" sz="1400" b="1" dirty="0"/>
        </a:p>
      </dgm:t>
    </dgm:pt>
    <dgm:pt modelId="{03FA69BF-49C2-4954-A195-EA5FBB309458}" type="parTrans" cxnId="{59C148D0-5596-490A-A6D8-83D825DCB19B}">
      <dgm:prSet/>
      <dgm:spPr/>
      <dgm:t>
        <a:bodyPr/>
        <a:lstStyle/>
        <a:p>
          <a:endParaRPr lang="en-US"/>
        </a:p>
      </dgm:t>
    </dgm:pt>
    <dgm:pt modelId="{53B7F118-2203-429B-A058-A0CBFC0677F6}" type="sibTrans" cxnId="{59C148D0-5596-490A-A6D8-83D825DCB19B}">
      <dgm:prSet/>
      <dgm:spPr/>
      <dgm:t>
        <a:bodyPr/>
        <a:lstStyle/>
        <a:p>
          <a:endParaRPr lang="en-US"/>
        </a:p>
      </dgm:t>
    </dgm:pt>
    <dgm:pt modelId="{376A67EF-CFB0-4A58-BE3B-654C0C6B3A68}">
      <dgm:prSet phldrT="[Text]" custT="1"/>
      <dgm:spPr/>
      <dgm:t>
        <a:bodyPr/>
        <a:lstStyle/>
        <a:p>
          <a:r>
            <a:rPr lang="el-GR" sz="1400" b="1" dirty="0" smtClean="0"/>
            <a:t>Δ</a:t>
          </a:r>
          <a:r>
            <a:rPr lang="en-US" sz="1400" b="1" dirty="0" smtClean="0"/>
            <a:t>P-Q Curve</a:t>
          </a:r>
          <a:endParaRPr lang="en-US" sz="1400" b="1" dirty="0"/>
        </a:p>
      </dgm:t>
    </dgm:pt>
    <dgm:pt modelId="{BF81706B-9657-4452-85E0-2AA8610089BB}" type="parTrans" cxnId="{EF7EB9A8-AB27-48F1-B48E-6640D765504F}">
      <dgm:prSet/>
      <dgm:spPr/>
      <dgm:t>
        <a:bodyPr/>
        <a:lstStyle/>
        <a:p>
          <a:endParaRPr lang="en-US"/>
        </a:p>
      </dgm:t>
    </dgm:pt>
    <dgm:pt modelId="{5732E7C9-EED8-4BEC-BDCC-0D11D95548CE}" type="sibTrans" cxnId="{EF7EB9A8-AB27-48F1-B48E-6640D765504F}">
      <dgm:prSet/>
      <dgm:spPr/>
      <dgm:t>
        <a:bodyPr/>
        <a:lstStyle/>
        <a:p>
          <a:endParaRPr lang="en-US"/>
        </a:p>
      </dgm:t>
    </dgm:pt>
    <dgm:pt modelId="{CF9D61D7-3D43-43A3-A532-6BF94C8CB2A9}">
      <dgm:prSet phldrT="[Text]" custT="1"/>
      <dgm:spPr/>
      <dgm:t>
        <a:bodyPr/>
        <a:lstStyle/>
        <a:p>
          <a:r>
            <a:rPr lang="en-US" sz="1400" b="1" dirty="0" smtClean="0"/>
            <a:t>Material</a:t>
          </a:r>
          <a:endParaRPr lang="en-US" sz="1400" b="1" dirty="0"/>
        </a:p>
      </dgm:t>
    </dgm:pt>
    <dgm:pt modelId="{DE9FFE31-06C6-47C7-B373-08E24F764997}" type="parTrans" cxnId="{F9BE3D3E-B43F-4967-9472-44309C0C420F}">
      <dgm:prSet/>
      <dgm:spPr/>
      <dgm:t>
        <a:bodyPr/>
        <a:lstStyle/>
        <a:p>
          <a:endParaRPr lang="en-US"/>
        </a:p>
      </dgm:t>
    </dgm:pt>
    <dgm:pt modelId="{79BB8AA4-76B2-4814-89C7-01E9C0AC90E3}" type="sibTrans" cxnId="{F9BE3D3E-B43F-4967-9472-44309C0C420F}">
      <dgm:prSet/>
      <dgm:spPr/>
      <dgm:t>
        <a:bodyPr/>
        <a:lstStyle/>
        <a:p>
          <a:endParaRPr lang="en-US"/>
        </a:p>
      </dgm:t>
    </dgm:pt>
    <dgm:pt modelId="{8270E9D6-6117-4986-92A8-F4061703D5A7}">
      <dgm:prSet phldrT="[Text]"/>
      <dgm:spPr/>
      <dgm:t>
        <a:bodyPr/>
        <a:lstStyle/>
        <a:p>
          <a:r>
            <a:rPr lang="en-US" b="1" dirty="0" smtClean="0"/>
            <a:t>Selection</a:t>
          </a:r>
          <a:endParaRPr lang="en-US" b="1" dirty="0"/>
        </a:p>
      </dgm:t>
    </dgm:pt>
    <dgm:pt modelId="{35341C82-A85F-4C8C-92C9-B21C338061B3}" type="parTrans" cxnId="{2E33F9C2-CD61-49FE-8566-BD5B398E69D1}">
      <dgm:prSet/>
      <dgm:spPr/>
      <dgm:t>
        <a:bodyPr/>
        <a:lstStyle/>
        <a:p>
          <a:endParaRPr lang="en-US"/>
        </a:p>
      </dgm:t>
    </dgm:pt>
    <dgm:pt modelId="{D7C05475-D3CF-4A9C-AD9D-B6096F9FF2B2}" type="sibTrans" cxnId="{2E33F9C2-CD61-49FE-8566-BD5B398E69D1}">
      <dgm:prSet/>
      <dgm:spPr/>
      <dgm:t>
        <a:bodyPr/>
        <a:lstStyle/>
        <a:p>
          <a:endParaRPr lang="en-US"/>
        </a:p>
      </dgm:t>
    </dgm:pt>
    <dgm:pt modelId="{7B8BC5B8-A935-4E9D-9A0D-AF886E55F7CD}">
      <dgm:prSet custT="1"/>
      <dgm:spPr/>
      <dgm:t>
        <a:bodyPr/>
        <a:lstStyle/>
        <a:p>
          <a:r>
            <a:rPr lang="en-US" sz="1400" b="1" dirty="0" smtClean="0"/>
            <a:t>Control</a:t>
          </a:r>
          <a:endParaRPr lang="en-US" sz="1400" b="1" dirty="0"/>
        </a:p>
      </dgm:t>
    </dgm:pt>
    <dgm:pt modelId="{985988AA-4D50-4405-8467-3249076452B0}" type="parTrans" cxnId="{7518AB02-5F8B-4499-9D2C-436710140FFC}">
      <dgm:prSet/>
      <dgm:spPr/>
      <dgm:t>
        <a:bodyPr/>
        <a:lstStyle/>
        <a:p>
          <a:endParaRPr lang="en-US"/>
        </a:p>
      </dgm:t>
    </dgm:pt>
    <dgm:pt modelId="{622A165A-6399-4EFC-BAAC-FC4F61434E93}" type="sibTrans" cxnId="{7518AB02-5F8B-4499-9D2C-436710140FFC}">
      <dgm:prSet/>
      <dgm:spPr/>
      <dgm:t>
        <a:bodyPr/>
        <a:lstStyle/>
        <a:p>
          <a:endParaRPr lang="en-US"/>
        </a:p>
      </dgm:t>
    </dgm:pt>
    <dgm:pt modelId="{C15AC8EF-2676-4687-B262-8AED3F0BAAAD}" type="pres">
      <dgm:prSet presAssocID="{7FB07E14-A47E-4056-AB1E-799E0F37BC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56DFC7A-1695-405C-86F4-8C3B8E9D58B0}" type="pres">
      <dgm:prSet presAssocID="{7FB07E14-A47E-4056-AB1E-799E0F37BC00}" presName="vNodes" presStyleCnt="0"/>
      <dgm:spPr/>
    </dgm:pt>
    <dgm:pt modelId="{914F1D52-45B4-4EF5-90B2-9077E8F6A5D6}" type="pres">
      <dgm:prSet presAssocID="{955B778C-BE26-466D-91B5-BE90771E057C}" presName="node" presStyleLbl="node1" presStyleIdx="0" presStyleCnt="5" custScaleX="213006" custScaleY="1361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69B4B9-E3A9-41EE-A65F-BE355740F004}" type="pres">
      <dgm:prSet presAssocID="{53B7F118-2203-429B-A058-A0CBFC0677F6}" presName="spacerT" presStyleCnt="0"/>
      <dgm:spPr/>
    </dgm:pt>
    <dgm:pt modelId="{97E6F99E-DB81-4856-AEF9-B205C1D430B4}" type="pres">
      <dgm:prSet presAssocID="{53B7F118-2203-429B-A058-A0CBFC0677F6}" presName="sibTrans" presStyleLbl="sibTrans2D1" presStyleIdx="0" presStyleCnt="4"/>
      <dgm:spPr/>
      <dgm:t>
        <a:bodyPr/>
        <a:lstStyle/>
        <a:p>
          <a:endParaRPr lang="en-US"/>
        </a:p>
      </dgm:t>
    </dgm:pt>
    <dgm:pt modelId="{EF33EA6F-CFB4-467A-A1E9-2244E0689941}" type="pres">
      <dgm:prSet presAssocID="{53B7F118-2203-429B-A058-A0CBFC0677F6}" presName="spacerB" presStyleCnt="0"/>
      <dgm:spPr/>
    </dgm:pt>
    <dgm:pt modelId="{DA563339-B649-46C7-AAB2-4D48EFD0BEAE}" type="pres">
      <dgm:prSet presAssocID="{376A67EF-CFB0-4A58-BE3B-654C0C6B3A68}" presName="node" presStyleLbl="node1" presStyleIdx="1" presStyleCnt="5" custScaleX="146260" custScaleY="103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A31D9-7CB4-450F-B226-E34D5AA9A388}" type="pres">
      <dgm:prSet presAssocID="{5732E7C9-EED8-4BEC-BDCC-0D11D95548CE}" presName="spacerT" presStyleCnt="0"/>
      <dgm:spPr/>
    </dgm:pt>
    <dgm:pt modelId="{C200B851-695E-43D9-B453-5F4BF23BF6A2}" type="pres">
      <dgm:prSet presAssocID="{5732E7C9-EED8-4BEC-BDCC-0D11D95548CE}" presName="sibTrans" presStyleLbl="sibTrans2D1" presStyleIdx="1" presStyleCnt="4"/>
      <dgm:spPr/>
      <dgm:t>
        <a:bodyPr/>
        <a:lstStyle/>
        <a:p>
          <a:endParaRPr lang="en-US"/>
        </a:p>
      </dgm:t>
    </dgm:pt>
    <dgm:pt modelId="{5BDF9462-621E-4B0F-81E8-2BA3A32FBDE0}" type="pres">
      <dgm:prSet presAssocID="{5732E7C9-EED8-4BEC-BDCC-0D11D95548CE}" presName="spacerB" presStyleCnt="0"/>
      <dgm:spPr/>
    </dgm:pt>
    <dgm:pt modelId="{6CF9B436-D9FB-42A7-8FB6-1CFA75A404AE}" type="pres">
      <dgm:prSet presAssocID="{CF9D61D7-3D43-43A3-A532-6BF94C8CB2A9}" presName="node" presStyleLbl="node1" presStyleIdx="2" presStyleCnt="5" custScaleX="145693" custScaleY="1294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9D16F-3182-4B90-BB89-8375A71CFBF1}" type="pres">
      <dgm:prSet presAssocID="{79BB8AA4-76B2-4814-89C7-01E9C0AC90E3}" presName="spacerT" presStyleCnt="0"/>
      <dgm:spPr/>
    </dgm:pt>
    <dgm:pt modelId="{E9B98B91-495B-460C-BEDC-12BDA11483D5}" type="pres">
      <dgm:prSet presAssocID="{79BB8AA4-76B2-4814-89C7-01E9C0AC90E3}" presName="sibTrans" presStyleLbl="sibTrans2D1" presStyleIdx="2" presStyleCnt="4"/>
      <dgm:spPr/>
      <dgm:t>
        <a:bodyPr/>
        <a:lstStyle/>
        <a:p>
          <a:endParaRPr lang="en-US"/>
        </a:p>
      </dgm:t>
    </dgm:pt>
    <dgm:pt modelId="{731D023F-07DE-4911-92E8-D3EA10136EF5}" type="pres">
      <dgm:prSet presAssocID="{79BB8AA4-76B2-4814-89C7-01E9C0AC90E3}" presName="spacerB" presStyleCnt="0"/>
      <dgm:spPr/>
    </dgm:pt>
    <dgm:pt modelId="{F4F4FA49-A1B8-4B0E-A21E-5F7160401C71}" type="pres">
      <dgm:prSet presAssocID="{7B8BC5B8-A935-4E9D-9A0D-AF886E55F7CD}" presName="node" presStyleLbl="node1" presStyleIdx="3" presStyleCnt="5" custScaleX="163737" custScaleY="1347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08A9B8-DA67-4E21-AD41-95F110776F49}" type="pres">
      <dgm:prSet presAssocID="{7FB07E14-A47E-4056-AB1E-799E0F37BC00}" presName="sibTransLast" presStyleLbl="sibTrans2D1" presStyleIdx="3" presStyleCnt="4" custScaleX="330771" custScaleY="204098" custLinFactNeighborX="-68216" custLinFactNeighborY="1"/>
      <dgm:spPr/>
      <dgm:t>
        <a:bodyPr/>
        <a:lstStyle/>
        <a:p>
          <a:endParaRPr lang="en-US"/>
        </a:p>
      </dgm:t>
    </dgm:pt>
    <dgm:pt modelId="{81678BFE-7F71-4631-9A1B-2117D7108E23}" type="pres">
      <dgm:prSet presAssocID="{7FB07E14-A47E-4056-AB1E-799E0F37BC0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2120B51E-2FBE-41C1-82E2-4C0530E589EC}" type="pres">
      <dgm:prSet presAssocID="{7FB07E14-A47E-4056-AB1E-799E0F37BC00}" presName="lastNode" presStyleLbl="node1" presStyleIdx="4" presStyleCnt="5" custLinFactX="15162" custLinFactNeighborX="100000" custLinFactNeighborY="19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C148D0-5596-490A-A6D8-83D825DCB19B}" srcId="{7FB07E14-A47E-4056-AB1E-799E0F37BC00}" destId="{955B778C-BE26-466D-91B5-BE90771E057C}" srcOrd="0" destOrd="0" parTransId="{03FA69BF-49C2-4954-A195-EA5FBB309458}" sibTransId="{53B7F118-2203-429B-A058-A0CBFC0677F6}"/>
    <dgm:cxn modelId="{F9D44223-EE21-4DD6-9579-4FEFFFD8404A}" type="presOf" srcId="{7B8BC5B8-A935-4E9D-9A0D-AF886E55F7CD}" destId="{F4F4FA49-A1B8-4B0E-A21E-5F7160401C71}" srcOrd="0" destOrd="0" presId="urn:microsoft.com/office/officeart/2005/8/layout/equation2"/>
    <dgm:cxn modelId="{67293CE1-CD80-4F8A-8A76-99722050399F}" type="presOf" srcId="{622A165A-6399-4EFC-BAAC-FC4F61434E93}" destId="{81678BFE-7F71-4631-9A1B-2117D7108E23}" srcOrd="1" destOrd="0" presId="urn:microsoft.com/office/officeart/2005/8/layout/equation2"/>
    <dgm:cxn modelId="{9727A3E3-75DE-41CB-BB19-B8E031D4C93A}" type="presOf" srcId="{5732E7C9-EED8-4BEC-BDCC-0D11D95548CE}" destId="{C200B851-695E-43D9-B453-5F4BF23BF6A2}" srcOrd="0" destOrd="0" presId="urn:microsoft.com/office/officeart/2005/8/layout/equation2"/>
    <dgm:cxn modelId="{87FD4788-9EE4-4334-9FBB-F1D089541B6E}" type="presOf" srcId="{622A165A-6399-4EFC-BAAC-FC4F61434E93}" destId="{9008A9B8-DA67-4E21-AD41-95F110776F49}" srcOrd="0" destOrd="0" presId="urn:microsoft.com/office/officeart/2005/8/layout/equation2"/>
    <dgm:cxn modelId="{3D945362-14C6-4721-A36C-04D862B44439}" type="presOf" srcId="{376A67EF-CFB0-4A58-BE3B-654C0C6B3A68}" destId="{DA563339-B649-46C7-AAB2-4D48EFD0BEAE}" srcOrd="0" destOrd="0" presId="urn:microsoft.com/office/officeart/2005/8/layout/equation2"/>
    <dgm:cxn modelId="{BC1617F1-23A9-4547-9D94-00C1190B01D8}" type="presOf" srcId="{53B7F118-2203-429B-A058-A0CBFC0677F6}" destId="{97E6F99E-DB81-4856-AEF9-B205C1D430B4}" srcOrd="0" destOrd="0" presId="urn:microsoft.com/office/officeart/2005/8/layout/equation2"/>
    <dgm:cxn modelId="{13BC3545-2223-4322-BB29-1CE501BBE3DC}" type="presOf" srcId="{7FB07E14-A47E-4056-AB1E-799E0F37BC00}" destId="{C15AC8EF-2676-4687-B262-8AED3F0BAAAD}" srcOrd="0" destOrd="0" presId="urn:microsoft.com/office/officeart/2005/8/layout/equation2"/>
    <dgm:cxn modelId="{1C81B2BF-20E4-4BB6-932A-314906BDBF98}" type="presOf" srcId="{79BB8AA4-76B2-4814-89C7-01E9C0AC90E3}" destId="{E9B98B91-495B-460C-BEDC-12BDA11483D5}" srcOrd="0" destOrd="0" presId="urn:microsoft.com/office/officeart/2005/8/layout/equation2"/>
    <dgm:cxn modelId="{12D60685-3219-4CB7-814D-6EA05599A322}" type="presOf" srcId="{CF9D61D7-3D43-43A3-A532-6BF94C8CB2A9}" destId="{6CF9B436-D9FB-42A7-8FB6-1CFA75A404AE}" srcOrd="0" destOrd="0" presId="urn:microsoft.com/office/officeart/2005/8/layout/equation2"/>
    <dgm:cxn modelId="{CCDC72C2-B821-4698-BCDA-CC239BA601E3}" type="presOf" srcId="{955B778C-BE26-466D-91B5-BE90771E057C}" destId="{914F1D52-45B4-4EF5-90B2-9077E8F6A5D6}" srcOrd="0" destOrd="0" presId="urn:microsoft.com/office/officeart/2005/8/layout/equation2"/>
    <dgm:cxn modelId="{EF7EB9A8-AB27-48F1-B48E-6640D765504F}" srcId="{7FB07E14-A47E-4056-AB1E-799E0F37BC00}" destId="{376A67EF-CFB0-4A58-BE3B-654C0C6B3A68}" srcOrd="1" destOrd="0" parTransId="{BF81706B-9657-4452-85E0-2AA8610089BB}" sibTransId="{5732E7C9-EED8-4BEC-BDCC-0D11D95548CE}"/>
    <dgm:cxn modelId="{2E33F9C2-CD61-49FE-8566-BD5B398E69D1}" srcId="{7FB07E14-A47E-4056-AB1E-799E0F37BC00}" destId="{8270E9D6-6117-4986-92A8-F4061703D5A7}" srcOrd="4" destOrd="0" parTransId="{35341C82-A85F-4C8C-92C9-B21C338061B3}" sibTransId="{D7C05475-D3CF-4A9C-AD9D-B6096F9FF2B2}"/>
    <dgm:cxn modelId="{893BFCA5-72A4-4931-86AB-D8CD397AA544}" type="presOf" srcId="{8270E9D6-6117-4986-92A8-F4061703D5A7}" destId="{2120B51E-2FBE-41C1-82E2-4C0530E589EC}" srcOrd="0" destOrd="0" presId="urn:microsoft.com/office/officeart/2005/8/layout/equation2"/>
    <dgm:cxn modelId="{7518AB02-5F8B-4499-9D2C-436710140FFC}" srcId="{7FB07E14-A47E-4056-AB1E-799E0F37BC00}" destId="{7B8BC5B8-A935-4E9D-9A0D-AF886E55F7CD}" srcOrd="3" destOrd="0" parTransId="{985988AA-4D50-4405-8467-3249076452B0}" sibTransId="{622A165A-6399-4EFC-BAAC-FC4F61434E93}"/>
    <dgm:cxn modelId="{F9BE3D3E-B43F-4967-9472-44309C0C420F}" srcId="{7FB07E14-A47E-4056-AB1E-799E0F37BC00}" destId="{CF9D61D7-3D43-43A3-A532-6BF94C8CB2A9}" srcOrd="2" destOrd="0" parTransId="{DE9FFE31-06C6-47C7-B373-08E24F764997}" sibTransId="{79BB8AA4-76B2-4814-89C7-01E9C0AC90E3}"/>
    <dgm:cxn modelId="{0D9BA19F-1A9E-441C-A793-0A65468A5718}" type="presParOf" srcId="{C15AC8EF-2676-4687-B262-8AED3F0BAAAD}" destId="{B56DFC7A-1695-405C-86F4-8C3B8E9D58B0}" srcOrd="0" destOrd="0" presId="urn:microsoft.com/office/officeart/2005/8/layout/equation2"/>
    <dgm:cxn modelId="{588B04C8-0602-4611-A09B-2AC19D4D83DC}" type="presParOf" srcId="{B56DFC7A-1695-405C-86F4-8C3B8E9D58B0}" destId="{914F1D52-45B4-4EF5-90B2-9077E8F6A5D6}" srcOrd="0" destOrd="0" presId="urn:microsoft.com/office/officeart/2005/8/layout/equation2"/>
    <dgm:cxn modelId="{AAF8F06B-748A-4716-8851-6B5DD77E219A}" type="presParOf" srcId="{B56DFC7A-1695-405C-86F4-8C3B8E9D58B0}" destId="{3269B4B9-E3A9-41EE-A65F-BE355740F004}" srcOrd="1" destOrd="0" presId="urn:microsoft.com/office/officeart/2005/8/layout/equation2"/>
    <dgm:cxn modelId="{5F83846E-E32B-4CE4-B60A-9FC746A11C30}" type="presParOf" srcId="{B56DFC7A-1695-405C-86F4-8C3B8E9D58B0}" destId="{97E6F99E-DB81-4856-AEF9-B205C1D430B4}" srcOrd="2" destOrd="0" presId="urn:microsoft.com/office/officeart/2005/8/layout/equation2"/>
    <dgm:cxn modelId="{0E360B5A-7D23-44AF-831F-6489E9A4C706}" type="presParOf" srcId="{B56DFC7A-1695-405C-86F4-8C3B8E9D58B0}" destId="{EF33EA6F-CFB4-467A-A1E9-2244E0689941}" srcOrd="3" destOrd="0" presId="urn:microsoft.com/office/officeart/2005/8/layout/equation2"/>
    <dgm:cxn modelId="{460FEE32-CC22-4FA3-A10A-2D6540F0F5EF}" type="presParOf" srcId="{B56DFC7A-1695-405C-86F4-8C3B8E9D58B0}" destId="{DA563339-B649-46C7-AAB2-4D48EFD0BEAE}" srcOrd="4" destOrd="0" presId="urn:microsoft.com/office/officeart/2005/8/layout/equation2"/>
    <dgm:cxn modelId="{7E96602F-9680-4930-AFF4-E20F0AAE10FC}" type="presParOf" srcId="{B56DFC7A-1695-405C-86F4-8C3B8E9D58B0}" destId="{D80A31D9-7CB4-450F-B226-E34D5AA9A388}" srcOrd="5" destOrd="0" presId="urn:microsoft.com/office/officeart/2005/8/layout/equation2"/>
    <dgm:cxn modelId="{92FEEB7D-98DC-4F79-BF33-7BFDB61B6CED}" type="presParOf" srcId="{B56DFC7A-1695-405C-86F4-8C3B8E9D58B0}" destId="{C200B851-695E-43D9-B453-5F4BF23BF6A2}" srcOrd="6" destOrd="0" presId="urn:microsoft.com/office/officeart/2005/8/layout/equation2"/>
    <dgm:cxn modelId="{3D72C0FD-49A9-4406-8F2D-EF8944115ECE}" type="presParOf" srcId="{B56DFC7A-1695-405C-86F4-8C3B8E9D58B0}" destId="{5BDF9462-621E-4B0F-81E8-2BA3A32FBDE0}" srcOrd="7" destOrd="0" presId="urn:microsoft.com/office/officeart/2005/8/layout/equation2"/>
    <dgm:cxn modelId="{DAD990C5-87F7-497B-8C3F-991112431115}" type="presParOf" srcId="{B56DFC7A-1695-405C-86F4-8C3B8E9D58B0}" destId="{6CF9B436-D9FB-42A7-8FB6-1CFA75A404AE}" srcOrd="8" destOrd="0" presId="urn:microsoft.com/office/officeart/2005/8/layout/equation2"/>
    <dgm:cxn modelId="{BC6BC2FF-B8D0-4568-B890-8498BEF24B80}" type="presParOf" srcId="{B56DFC7A-1695-405C-86F4-8C3B8E9D58B0}" destId="{4329D16F-3182-4B90-BB89-8375A71CFBF1}" srcOrd="9" destOrd="0" presId="urn:microsoft.com/office/officeart/2005/8/layout/equation2"/>
    <dgm:cxn modelId="{FDA3FAA2-3087-48BF-A5B6-ECF0E41BBE54}" type="presParOf" srcId="{B56DFC7A-1695-405C-86F4-8C3B8E9D58B0}" destId="{E9B98B91-495B-460C-BEDC-12BDA11483D5}" srcOrd="10" destOrd="0" presId="urn:microsoft.com/office/officeart/2005/8/layout/equation2"/>
    <dgm:cxn modelId="{A462EF83-51C1-4894-88E7-FE087EE94A48}" type="presParOf" srcId="{B56DFC7A-1695-405C-86F4-8C3B8E9D58B0}" destId="{731D023F-07DE-4911-92E8-D3EA10136EF5}" srcOrd="11" destOrd="0" presId="urn:microsoft.com/office/officeart/2005/8/layout/equation2"/>
    <dgm:cxn modelId="{89383E20-889E-4A61-8736-6449C893C60A}" type="presParOf" srcId="{B56DFC7A-1695-405C-86F4-8C3B8E9D58B0}" destId="{F4F4FA49-A1B8-4B0E-A21E-5F7160401C71}" srcOrd="12" destOrd="0" presId="urn:microsoft.com/office/officeart/2005/8/layout/equation2"/>
    <dgm:cxn modelId="{508A7383-4E0C-4F2A-8380-131D9E416B8A}" type="presParOf" srcId="{C15AC8EF-2676-4687-B262-8AED3F0BAAAD}" destId="{9008A9B8-DA67-4E21-AD41-95F110776F49}" srcOrd="1" destOrd="0" presId="urn:microsoft.com/office/officeart/2005/8/layout/equation2"/>
    <dgm:cxn modelId="{CB521762-8243-4FEA-B07A-062377B9CD4F}" type="presParOf" srcId="{9008A9B8-DA67-4E21-AD41-95F110776F49}" destId="{81678BFE-7F71-4631-9A1B-2117D7108E23}" srcOrd="0" destOrd="0" presId="urn:microsoft.com/office/officeart/2005/8/layout/equation2"/>
    <dgm:cxn modelId="{3343F801-5BDD-420C-A7DD-72703D58F84B}" type="presParOf" srcId="{C15AC8EF-2676-4687-B262-8AED3F0BAAAD}" destId="{2120B51E-2FBE-41C1-82E2-4C0530E589EC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BAE947-366E-496F-9B6B-05F62BDB9C94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5B2B11-E02B-4799-8E7E-6E622CCBB728}">
      <dgm:prSet phldrT="[Text]" custT="1"/>
      <dgm:spPr/>
      <dgm:t>
        <a:bodyPr/>
        <a:lstStyle/>
        <a:p>
          <a:pPr algn="ctr"/>
          <a:r>
            <a:rPr lang="en-US" sz="1400" b="1" dirty="0" smtClean="0"/>
            <a:t>Heating Load calculation</a:t>
          </a:r>
          <a:endParaRPr lang="en-US" sz="1400" b="1" dirty="0"/>
        </a:p>
      </dgm:t>
    </dgm:pt>
    <dgm:pt modelId="{2E1B37A7-90F1-472E-B3A0-AE5DD340CA8D}" type="parTrans" cxnId="{9ECBF417-ECE6-4562-BA61-F9D3383EB77D}">
      <dgm:prSet/>
      <dgm:spPr/>
      <dgm:t>
        <a:bodyPr/>
        <a:lstStyle/>
        <a:p>
          <a:endParaRPr lang="en-US"/>
        </a:p>
      </dgm:t>
    </dgm:pt>
    <dgm:pt modelId="{7AC7CCBF-BACC-481B-BFC3-9F7F5850B8EE}" type="sibTrans" cxnId="{9ECBF417-ECE6-4562-BA61-F9D3383EB77D}">
      <dgm:prSet/>
      <dgm:spPr/>
      <dgm:t>
        <a:bodyPr/>
        <a:lstStyle/>
        <a:p>
          <a:endParaRPr lang="en-US"/>
        </a:p>
      </dgm:t>
    </dgm:pt>
    <dgm:pt modelId="{D09D5E3E-6A73-46CA-805C-ED51ED7D0D62}">
      <dgm:prSet phldrT="[Text]" custT="1"/>
      <dgm:spPr/>
      <dgm:t>
        <a:bodyPr/>
        <a:lstStyle/>
        <a:p>
          <a:pPr algn="ctr"/>
          <a:r>
            <a:rPr lang="en-US" sz="1400" b="1" dirty="0" smtClean="0"/>
            <a:t>Duct design  estimate pressure drop</a:t>
          </a:r>
          <a:endParaRPr lang="en-US" sz="1400" b="1" dirty="0"/>
        </a:p>
      </dgm:t>
    </dgm:pt>
    <dgm:pt modelId="{A2BC1F62-9E0D-4595-8D03-C6A4E7D237F5}" type="parTrans" cxnId="{C6E91DFF-B7F7-45CF-819E-B13C10298A12}">
      <dgm:prSet/>
      <dgm:spPr/>
      <dgm:t>
        <a:bodyPr/>
        <a:lstStyle/>
        <a:p>
          <a:endParaRPr lang="en-US"/>
        </a:p>
      </dgm:t>
    </dgm:pt>
    <dgm:pt modelId="{68EA23B1-3769-4CCC-854E-63A563382467}" type="sibTrans" cxnId="{C6E91DFF-B7F7-45CF-819E-B13C10298A12}">
      <dgm:prSet/>
      <dgm:spPr/>
      <dgm:t>
        <a:bodyPr/>
        <a:lstStyle/>
        <a:p>
          <a:endParaRPr lang="en-US"/>
        </a:p>
      </dgm:t>
    </dgm:pt>
    <dgm:pt modelId="{C7698F55-4FEB-4D7A-93EA-254509BC7ECC}">
      <dgm:prSet custT="1"/>
      <dgm:spPr/>
      <dgm:t>
        <a:bodyPr/>
        <a:lstStyle/>
        <a:p>
          <a:r>
            <a:rPr lang="en-US" sz="1400" b="1" dirty="0" smtClean="0"/>
            <a:t>Select model </a:t>
          </a:r>
          <a:r>
            <a:rPr lang="fa-IR" sz="1400" b="1" dirty="0" smtClean="0"/>
            <a:t>/</a:t>
          </a:r>
          <a:r>
            <a:rPr lang="en-US" sz="1400" b="1" dirty="0" smtClean="0"/>
            <a:t>location</a:t>
          </a:r>
          <a:endParaRPr lang="en-US" sz="1400" b="1" dirty="0"/>
        </a:p>
      </dgm:t>
    </dgm:pt>
    <dgm:pt modelId="{B8EF2666-DE7D-4625-8CF5-15DF3225584C}" type="parTrans" cxnId="{FF125903-EF46-42A5-BC0B-0F1238D63AFF}">
      <dgm:prSet/>
      <dgm:spPr/>
      <dgm:t>
        <a:bodyPr/>
        <a:lstStyle/>
        <a:p>
          <a:endParaRPr lang="en-US"/>
        </a:p>
      </dgm:t>
    </dgm:pt>
    <dgm:pt modelId="{5CB8EF03-9AA9-4A6D-B8B9-E24553D58D12}" type="sibTrans" cxnId="{FF125903-EF46-42A5-BC0B-0F1238D63AFF}">
      <dgm:prSet/>
      <dgm:spPr/>
      <dgm:t>
        <a:bodyPr/>
        <a:lstStyle/>
        <a:p>
          <a:endParaRPr lang="en-US"/>
        </a:p>
      </dgm:t>
    </dgm:pt>
    <dgm:pt modelId="{5417F84C-3221-4309-B31A-AE139A386A1E}">
      <dgm:prSet custT="1"/>
      <dgm:spPr/>
      <dgm:t>
        <a:bodyPr/>
        <a:lstStyle/>
        <a:p>
          <a:pPr algn="ctr"/>
          <a:r>
            <a:rPr lang="en-US" sz="1400" b="1" dirty="0" smtClean="0"/>
            <a:t>Air flow determine</a:t>
          </a:r>
          <a:endParaRPr lang="en-US" sz="1400" b="1" dirty="0"/>
        </a:p>
      </dgm:t>
    </dgm:pt>
    <dgm:pt modelId="{EC757D48-CF56-440A-9611-DFB2C3084B06}" type="parTrans" cxnId="{4DE74F45-2CC3-497B-899B-D055EAF8C21E}">
      <dgm:prSet/>
      <dgm:spPr/>
      <dgm:t>
        <a:bodyPr/>
        <a:lstStyle/>
        <a:p>
          <a:endParaRPr lang="en-US"/>
        </a:p>
      </dgm:t>
    </dgm:pt>
    <dgm:pt modelId="{9B15DE1A-CF29-4FBA-93C1-D66796BDC3EF}" type="sibTrans" cxnId="{4DE74F45-2CC3-497B-899B-D055EAF8C21E}">
      <dgm:prSet/>
      <dgm:spPr/>
      <dgm:t>
        <a:bodyPr/>
        <a:lstStyle/>
        <a:p>
          <a:endParaRPr lang="en-US"/>
        </a:p>
      </dgm:t>
    </dgm:pt>
    <dgm:pt modelId="{5497EA4C-1CFA-4529-9210-DAAED3D33628}" type="pres">
      <dgm:prSet presAssocID="{47BAE947-366E-496F-9B6B-05F62BDB9C94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B0FE73-D546-40A3-A4C4-21C513454A01}" type="pres">
      <dgm:prSet presAssocID="{47BAE947-366E-496F-9B6B-05F62BDB9C94}" presName="arrow" presStyleLbl="bgShp" presStyleIdx="0" presStyleCnt="1"/>
      <dgm:spPr/>
    </dgm:pt>
    <dgm:pt modelId="{B30EC721-EF61-41AF-AB5E-6778B0F8C303}" type="pres">
      <dgm:prSet presAssocID="{47BAE947-366E-496F-9B6B-05F62BDB9C94}" presName="arrowDiagram4" presStyleCnt="0"/>
      <dgm:spPr/>
    </dgm:pt>
    <dgm:pt modelId="{E2354B6A-B54F-4BE8-97C2-62A578CC6ED2}" type="pres">
      <dgm:prSet presAssocID="{1F5B2B11-E02B-4799-8E7E-6E622CCBB728}" presName="bullet4a" presStyleLbl="node1" presStyleIdx="0" presStyleCnt="4"/>
      <dgm:spPr/>
    </dgm:pt>
    <dgm:pt modelId="{9BA52E7E-1034-4D15-900D-DA4F39CBB444}" type="pres">
      <dgm:prSet presAssocID="{1F5B2B11-E02B-4799-8E7E-6E622CCBB728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157713-E505-49B8-B77A-3B1DF9B435EB}" type="pres">
      <dgm:prSet presAssocID="{5417F84C-3221-4309-B31A-AE139A386A1E}" presName="bullet4b" presStyleLbl="node1" presStyleIdx="1" presStyleCnt="4"/>
      <dgm:spPr/>
    </dgm:pt>
    <dgm:pt modelId="{EC76F437-60CF-4416-A7AA-1A2C35D2496E}" type="pres">
      <dgm:prSet presAssocID="{5417F84C-3221-4309-B31A-AE139A386A1E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8E0BC6-8BFF-472E-90CE-1DB56B0CF357}" type="pres">
      <dgm:prSet presAssocID="{C7698F55-4FEB-4D7A-93EA-254509BC7ECC}" presName="bullet4c" presStyleLbl="node1" presStyleIdx="2" presStyleCnt="4"/>
      <dgm:spPr/>
    </dgm:pt>
    <dgm:pt modelId="{526B82DA-F3B7-434D-8B33-25C147A8158A}" type="pres">
      <dgm:prSet presAssocID="{C7698F55-4FEB-4D7A-93EA-254509BC7ECC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1F04B-8D34-4A24-8011-FA6371FE01F0}" type="pres">
      <dgm:prSet presAssocID="{D09D5E3E-6A73-46CA-805C-ED51ED7D0D62}" presName="bullet4d" presStyleLbl="node1" presStyleIdx="3" presStyleCnt="4"/>
      <dgm:spPr/>
    </dgm:pt>
    <dgm:pt modelId="{9DE30F71-D604-407C-92A8-D886440122A9}" type="pres">
      <dgm:prSet presAssocID="{D09D5E3E-6A73-46CA-805C-ED51ED7D0D62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E74F45-2CC3-497B-899B-D055EAF8C21E}" srcId="{47BAE947-366E-496F-9B6B-05F62BDB9C94}" destId="{5417F84C-3221-4309-B31A-AE139A386A1E}" srcOrd="1" destOrd="0" parTransId="{EC757D48-CF56-440A-9611-DFB2C3084B06}" sibTransId="{9B15DE1A-CF29-4FBA-93C1-D66796BDC3EF}"/>
    <dgm:cxn modelId="{FF125903-EF46-42A5-BC0B-0F1238D63AFF}" srcId="{47BAE947-366E-496F-9B6B-05F62BDB9C94}" destId="{C7698F55-4FEB-4D7A-93EA-254509BC7ECC}" srcOrd="2" destOrd="0" parTransId="{B8EF2666-DE7D-4625-8CF5-15DF3225584C}" sibTransId="{5CB8EF03-9AA9-4A6D-B8B9-E24553D58D12}"/>
    <dgm:cxn modelId="{5C865316-3AF0-4D4A-8CF4-560194B75F72}" type="presOf" srcId="{C7698F55-4FEB-4D7A-93EA-254509BC7ECC}" destId="{526B82DA-F3B7-434D-8B33-25C147A8158A}" srcOrd="0" destOrd="0" presId="urn:microsoft.com/office/officeart/2005/8/layout/arrow2"/>
    <dgm:cxn modelId="{AC84FD0F-3B3E-4B95-A0B2-9CB389B5706E}" type="presOf" srcId="{5417F84C-3221-4309-B31A-AE139A386A1E}" destId="{EC76F437-60CF-4416-A7AA-1A2C35D2496E}" srcOrd="0" destOrd="0" presId="urn:microsoft.com/office/officeart/2005/8/layout/arrow2"/>
    <dgm:cxn modelId="{C64EACCE-0D62-4327-8A77-99E579403E79}" type="presOf" srcId="{D09D5E3E-6A73-46CA-805C-ED51ED7D0D62}" destId="{9DE30F71-D604-407C-92A8-D886440122A9}" srcOrd="0" destOrd="0" presId="urn:microsoft.com/office/officeart/2005/8/layout/arrow2"/>
    <dgm:cxn modelId="{C6E91DFF-B7F7-45CF-819E-B13C10298A12}" srcId="{47BAE947-366E-496F-9B6B-05F62BDB9C94}" destId="{D09D5E3E-6A73-46CA-805C-ED51ED7D0D62}" srcOrd="3" destOrd="0" parTransId="{A2BC1F62-9E0D-4595-8D03-C6A4E7D237F5}" sibTransId="{68EA23B1-3769-4CCC-854E-63A563382467}"/>
    <dgm:cxn modelId="{54539448-B1BF-4E3F-B08D-3D45DFE9F2F5}" type="presOf" srcId="{1F5B2B11-E02B-4799-8E7E-6E622CCBB728}" destId="{9BA52E7E-1034-4D15-900D-DA4F39CBB444}" srcOrd="0" destOrd="0" presId="urn:microsoft.com/office/officeart/2005/8/layout/arrow2"/>
    <dgm:cxn modelId="{9ECBF417-ECE6-4562-BA61-F9D3383EB77D}" srcId="{47BAE947-366E-496F-9B6B-05F62BDB9C94}" destId="{1F5B2B11-E02B-4799-8E7E-6E622CCBB728}" srcOrd="0" destOrd="0" parTransId="{2E1B37A7-90F1-472E-B3A0-AE5DD340CA8D}" sibTransId="{7AC7CCBF-BACC-481B-BFC3-9F7F5850B8EE}"/>
    <dgm:cxn modelId="{989C644D-A7F6-46C6-8359-F2CC499F01A8}" type="presOf" srcId="{47BAE947-366E-496F-9B6B-05F62BDB9C94}" destId="{5497EA4C-1CFA-4529-9210-DAAED3D33628}" srcOrd="0" destOrd="0" presId="urn:microsoft.com/office/officeart/2005/8/layout/arrow2"/>
    <dgm:cxn modelId="{35B740B8-A959-446C-A7B6-F38E529E0FB8}" type="presParOf" srcId="{5497EA4C-1CFA-4529-9210-DAAED3D33628}" destId="{71B0FE73-D546-40A3-A4C4-21C513454A01}" srcOrd="0" destOrd="0" presId="urn:microsoft.com/office/officeart/2005/8/layout/arrow2"/>
    <dgm:cxn modelId="{E817CCF0-4CAD-43B1-8867-C13027FE440E}" type="presParOf" srcId="{5497EA4C-1CFA-4529-9210-DAAED3D33628}" destId="{B30EC721-EF61-41AF-AB5E-6778B0F8C303}" srcOrd="1" destOrd="0" presId="urn:microsoft.com/office/officeart/2005/8/layout/arrow2"/>
    <dgm:cxn modelId="{22AD06C0-0351-4C78-9C10-658BE214B824}" type="presParOf" srcId="{B30EC721-EF61-41AF-AB5E-6778B0F8C303}" destId="{E2354B6A-B54F-4BE8-97C2-62A578CC6ED2}" srcOrd="0" destOrd="0" presId="urn:microsoft.com/office/officeart/2005/8/layout/arrow2"/>
    <dgm:cxn modelId="{3FC43333-9EEA-455E-BBE0-6D278A7A51B8}" type="presParOf" srcId="{B30EC721-EF61-41AF-AB5E-6778B0F8C303}" destId="{9BA52E7E-1034-4D15-900D-DA4F39CBB444}" srcOrd="1" destOrd="0" presId="urn:microsoft.com/office/officeart/2005/8/layout/arrow2"/>
    <dgm:cxn modelId="{F3647E86-2A57-4CA8-ACB8-CC21D5570D3B}" type="presParOf" srcId="{B30EC721-EF61-41AF-AB5E-6778B0F8C303}" destId="{7B157713-E505-49B8-B77A-3B1DF9B435EB}" srcOrd="2" destOrd="0" presId="urn:microsoft.com/office/officeart/2005/8/layout/arrow2"/>
    <dgm:cxn modelId="{F82AFB7E-A708-4594-A7F1-5CBD3C074A3A}" type="presParOf" srcId="{B30EC721-EF61-41AF-AB5E-6778B0F8C303}" destId="{EC76F437-60CF-4416-A7AA-1A2C35D2496E}" srcOrd="3" destOrd="0" presId="urn:microsoft.com/office/officeart/2005/8/layout/arrow2"/>
    <dgm:cxn modelId="{178E2650-5F2A-409C-A01E-00546151968B}" type="presParOf" srcId="{B30EC721-EF61-41AF-AB5E-6778B0F8C303}" destId="{868E0BC6-8BFF-472E-90CE-1DB56B0CF357}" srcOrd="4" destOrd="0" presId="urn:microsoft.com/office/officeart/2005/8/layout/arrow2"/>
    <dgm:cxn modelId="{A69CD57B-A5C0-4950-9114-6810F6469D3F}" type="presParOf" srcId="{B30EC721-EF61-41AF-AB5E-6778B0F8C303}" destId="{526B82DA-F3B7-434D-8B33-25C147A8158A}" srcOrd="5" destOrd="0" presId="urn:microsoft.com/office/officeart/2005/8/layout/arrow2"/>
    <dgm:cxn modelId="{41EF8B0B-0CDE-44D8-9E34-25BC9C70A12E}" type="presParOf" srcId="{B30EC721-EF61-41AF-AB5E-6778B0F8C303}" destId="{E551F04B-8D34-4A24-8011-FA6371FE01F0}" srcOrd="6" destOrd="0" presId="urn:microsoft.com/office/officeart/2005/8/layout/arrow2"/>
    <dgm:cxn modelId="{1E99308C-9400-4BF8-9457-C703BDDFCD36}" type="presParOf" srcId="{B30EC721-EF61-41AF-AB5E-6778B0F8C303}" destId="{9DE30F71-D604-407C-92A8-D886440122A9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4F1D52-45B4-4EF5-90B2-9077E8F6A5D6}">
      <dsp:nvSpPr>
        <dsp:cNvPr id="0" name=""/>
        <dsp:cNvSpPr/>
      </dsp:nvSpPr>
      <dsp:spPr>
        <a:xfrm>
          <a:off x="1740328" y="754"/>
          <a:ext cx="1402943" cy="8966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Combustion</a:t>
          </a:r>
          <a:r>
            <a:rPr lang="en-US" sz="1800" b="1" kern="1200" dirty="0" smtClean="0"/>
            <a:t> </a:t>
          </a:r>
          <a:r>
            <a:rPr lang="en-US" sz="1400" b="1" kern="1200" dirty="0" smtClean="0"/>
            <a:t>Analysis</a:t>
          </a:r>
          <a:endParaRPr lang="en-US" sz="1400" b="1" kern="1200" dirty="0"/>
        </a:p>
      </dsp:txBody>
      <dsp:txXfrm>
        <a:off x="1945784" y="132063"/>
        <a:ext cx="992031" cy="634015"/>
      </dsp:txXfrm>
    </dsp:sp>
    <dsp:sp modelId="{97E6F99E-DB81-4856-AEF9-B205C1D430B4}">
      <dsp:nvSpPr>
        <dsp:cNvPr id="0" name=""/>
        <dsp:cNvSpPr/>
      </dsp:nvSpPr>
      <dsp:spPr>
        <a:xfrm>
          <a:off x="2250794" y="950869"/>
          <a:ext cx="382011" cy="38201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301430" y="1096950"/>
        <a:ext cx="280739" cy="89849"/>
      </dsp:txXfrm>
    </dsp:sp>
    <dsp:sp modelId="{DA563339-B649-46C7-AAB2-4D48EFD0BEAE}">
      <dsp:nvSpPr>
        <dsp:cNvPr id="0" name=""/>
        <dsp:cNvSpPr/>
      </dsp:nvSpPr>
      <dsp:spPr>
        <a:xfrm>
          <a:off x="1960136" y="1386362"/>
          <a:ext cx="963327" cy="6807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b="1" kern="1200" dirty="0" smtClean="0"/>
            <a:t>Δ</a:t>
          </a:r>
          <a:r>
            <a:rPr lang="en-US" sz="1400" b="1" kern="1200" dirty="0" smtClean="0"/>
            <a:t>P-Q Curve</a:t>
          </a:r>
          <a:endParaRPr lang="en-US" sz="1400" b="1" kern="1200" dirty="0"/>
        </a:p>
      </dsp:txBody>
      <dsp:txXfrm>
        <a:off x="2101212" y="1486049"/>
        <a:ext cx="681175" cy="481330"/>
      </dsp:txXfrm>
    </dsp:sp>
    <dsp:sp modelId="{C200B851-695E-43D9-B453-5F4BF23BF6A2}">
      <dsp:nvSpPr>
        <dsp:cNvPr id="0" name=""/>
        <dsp:cNvSpPr/>
      </dsp:nvSpPr>
      <dsp:spPr>
        <a:xfrm>
          <a:off x="2250794" y="2120548"/>
          <a:ext cx="382011" cy="38201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301430" y="2266629"/>
        <a:ext cx="280739" cy="89849"/>
      </dsp:txXfrm>
    </dsp:sp>
    <dsp:sp modelId="{6CF9B436-D9FB-42A7-8FB6-1CFA75A404AE}">
      <dsp:nvSpPr>
        <dsp:cNvPr id="0" name=""/>
        <dsp:cNvSpPr/>
      </dsp:nvSpPr>
      <dsp:spPr>
        <a:xfrm>
          <a:off x="1962004" y="2556041"/>
          <a:ext cx="959592" cy="8527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Material</a:t>
          </a:r>
          <a:endParaRPr lang="en-US" sz="1400" b="1" kern="1200" dirty="0"/>
        </a:p>
      </dsp:txBody>
      <dsp:txXfrm>
        <a:off x="2102533" y="2680930"/>
        <a:ext cx="678534" cy="603016"/>
      </dsp:txXfrm>
    </dsp:sp>
    <dsp:sp modelId="{E9B98B91-495B-460C-BEDC-12BDA11483D5}">
      <dsp:nvSpPr>
        <dsp:cNvPr id="0" name=""/>
        <dsp:cNvSpPr/>
      </dsp:nvSpPr>
      <dsp:spPr>
        <a:xfrm>
          <a:off x="2250794" y="3462317"/>
          <a:ext cx="382011" cy="382011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301430" y="3608398"/>
        <a:ext cx="280739" cy="89849"/>
      </dsp:txXfrm>
    </dsp:sp>
    <dsp:sp modelId="{F4F4FA49-A1B8-4B0E-A21E-5F7160401C71}">
      <dsp:nvSpPr>
        <dsp:cNvPr id="0" name=""/>
        <dsp:cNvSpPr/>
      </dsp:nvSpPr>
      <dsp:spPr>
        <a:xfrm>
          <a:off x="1902581" y="3897810"/>
          <a:ext cx="1078437" cy="88778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Control</a:t>
          </a:r>
          <a:endParaRPr lang="en-US" sz="1400" b="1" kern="1200" dirty="0"/>
        </a:p>
      </dsp:txBody>
      <dsp:txXfrm>
        <a:off x="2060514" y="4027823"/>
        <a:ext cx="762571" cy="627755"/>
      </dsp:txXfrm>
    </dsp:sp>
    <dsp:sp modelId="{9008A9B8-DA67-4E21-AD41-95F110776F49}">
      <dsp:nvSpPr>
        <dsp:cNvPr id="0" name=""/>
        <dsp:cNvSpPr/>
      </dsp:nvSpPr>
      <dsp:spPr>
        <a:xfrm rot="21565637">
          <a:off x="2678300" y="2132818"/>
          <a:ext cx="1127257" cy="5000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78304" y="2233582"/>
        <a:ext cx="977236" cy="300041"/>
      </dsp:txXfrm>
    </dsp:sp>
    <dsp:sp modelId="{2120B51E-2FBE-41C1-82E2-4C0530E589EC}">
      <dsp:nvSpPr>
        <dsp:cNvPr id="0" name=""/>
        <dsp:cNvSpPr/>
      </dsp:nvSpPr>
      <dsp:spPr>
        <a:xfrm>
          <a:off x="3786220" y="1714509"/>
          <a:ext cx="1317280" cy="13172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Selection</a:t>
          </a:r>
          <a:endParaRPr lang="en-US" sz="1800" b="1" kern="1200" dirty="0"/>
        </a:p>
      </dsp:txBody>
      <dsp:txXfrm>
        <a:off x="3979131" y="1907420"/>
        <a:ext cx="931458" cy="9314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0FE73-D546-40A3-A4C4-21C513454A01}">
      <dsp:nvSpPr>
        <dsp:cNvPr id="0" name=""/>
        <dsp:cNvSpPr/>
      </dsp:nvSpPr>
      <dsp:spPr>
        <a:xfrm>
          <a:off x="0" y="126999"/>
          <a:ext cx="6096000" cy="38100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2354B6A-B54F-4BE8-97C2-62A578CC6ED2}">
      <dsp:nvSpPr>
        <dsp:cNvPr id="0" name=""/>
        <dsp:cNvSpPr/>
      </dsp:nvSpPr>
      <dsp:spPr>
        <a:xfrm>
          <a:off x="600456" y="2960116"/>
          <a:ext cx="140208" cy="1402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A52E7E-1034-4D15-900D-DA4F39CBB444}">
      <dsp:nvSpPr>
        <dsp:cNvPr id="0" name=""/>
        <dsp:cNvSpPr/>
      </dsp:nvSpPr>
      <dsp:spPr>
        <a:xfrm>
          <a:off x="670560" y="3030220"/>
          <a:ext cx="1042416" cy="9067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3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Heating Load calculation</a:t>
          </a:r>
          <a:endParaRPr lang="en-US" sz="1400" b="1" kern="1200" dirty="0"/>
        </a:p>
      </dsp:txBody>
      <dsp:txXfrm>
        <a:off x="670560" y="3030220"/>
        <a:ext cx="1042416" cy="906780"/>
      </dsp:txXfrm>
    </dsp:sp>
    <dsp:sp modelId="{7B157713-E505-49B8-B77A-3B1DF9B435EB}">
      <dsp:nvSpPr>
        <dsp:cNvPr id="0" name=""/>
        <dsp:cNvSpPr/>
      </dsp:nvSpPr>
      <dsp:spPr>
        <a:xfrm>
          <a:off x="1591056" y="2073909"/>
          <a:ext cx="243840" cy="2438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76F437-60CF-4416-A7AA-1A2C35D2496E}">
      <dsp:nvSpPr>
        <dsp:cNvPr id="0" name=""/>
        <dsp:cNvSpPr/>
      </dsp:nvSpPr>
      <dsp:spPr>
        <a:xfrm>
          <a:off x="1712976" y="2195829"/>
          <a:ext cx="1280160" cy="174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206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Air flow determine</a:t>
          </a:r>
          <a:endParaRPr lang="en-US" sz="1400" b="1" kern="1200" dirty="0"/>
        </a:p>
      </dsp:txBody>
      <dsp:txXfrm>
        <a:off x="1712976" y="2195829"/>
        <a:ext cx="1280160" cy="1741170"/>
      </dsp:txXfrm>
    </dsp:sp>
    <dsp:sp modelId="{868E0BC6-8BFF-472E-90CE-1DB56B0CF357}">
      <dsp:nvSpPr>
        <dsp:cNvPr id="0" name=""/>
        <dsp:cNvSpPr/>
      </dsp:nvSpPr>
      <dsp:spPr>
        <a:xfrm>
          <a:off x="2855976" y="1420875"/>
          <a:ext cx="323088" cy="32308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26B82DA-F3B7-434D-8B33-25C147A8158A}">
      <dsp:nvSpPr>
        <dsp:cNvPr id="0" name=""/>
        <dsp:cNvSpPr/>
      </dsp:nvSpPr>
      <dsp:spPr>
        <a:xfrm>
          <a:off x="3017520" y="1582419"/>
          <a:ext cx="1280160" cy="23545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198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Select model </a:t>
          </a:r>
          <a:r>
            <a:rPr lang="fa-IR" sz="1400" b="1" kern="1200" dirty="0" smtClean="0"/>
            <a:t>/</a:t>
          </a:r>
          <a:r>
            <a:rPr lang="en-US" sz="1400" b="1" kern="1200" dirty="0" smtClean="0"/>
            <a:t>location</a:t>
          </a:r>
          <a:endParaRPr lang="en-US" sz="1400" b="1" kern="1200" dirty="0"/>
        </a:p>
      </dsp:txBody>
      <dsp:txXfrm>
        <a:off x="3017520" y="1582419"/>
        <a:ext cx="1280160" cy="2354580"/>
      </dsp:txXfrm>
    </dsp:sp>
    <dsp:sp modelId="{E551F04B-8D34-4A24-8011-FA6371FE01F0}">
      <dsp:nvSpPr>
        <dsp:cNvPr id="0" name=""/>
        <dsp:cNvSpPr/>
      </dsp:nvSpPr>
      <dsp:spPr>
        <a:xfrm>
          <a:off x="4233672" y="988821"/>
          <a:ext cx="432816" cy="43281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E30F71-D604-407C-92A8-D886440122A9}">
      <dsp:nvSpPr>
        <dsp:cNvPr id="0" name=""/>
        <dsp:cNvSpPr/>
      </dsp:nvSpPr>
      <dsp:spPr>
        <a:xfrm>
          <a:off x="4450080" y="1205229"/>
          <a:ext cx="1280160" cy="2731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340" tIns="0" rIns="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Duct design  estimate pressure drop</a:t>
          </a:r>
          <a:endParaRPr lang="en-US" sz="1400" b="1" kern="1200" dirty="0"/>
        </a:p>
      </dsp:txBody>
      <dsp:txXfrm>
        <a:off x="4450080" y="1205229"/>
        <a:ext cx="1280160" cy="27317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5953E-F30A-45BF-914E-3407B2B23356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FBB77-5CFA-46E8-BF91-4D953C1B8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614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37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8098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1653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3952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972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038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6411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2134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0599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7226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5775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7FB09-106A-4319-AC3B-38F0709A3A85}" type="datetimeFigureOut">
              <a:rPr lang="en-US" smtClean="0"/>
              <a:pPr/>
              <a:t>10/3/2012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BFF1B-69E9-4B12-A4B9-457132F1F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688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2996952"/>
            <a:ext cx="7772400" cy="1470025"/>
          </a:xfrm>
        </p:spPr>
        <p:txBody>
          <a:bodyPr>
            <a:normAutofit/>
          </a:bodyPr>
          <a:lstStyle/>
          <a:p>
            <a:pPr algn="ctr" rtl="1"/>
            <a:r>
              <a:rPr lang="fa-IR" sz="2800" b="1" dirty="0" smtClean="0">
                <a:cs typeface="B Nazanin" pitchFamily="2" charset="-78"/>
              </a:rPr>
              <a:t> سمینار راهکارهای اقتصادی در سرمایش و گرمایش</a:t>
            </a:r>
            <a:r>
              <a:rPr lang="en-US" sz="2800" b="1" dirty="0" smtClean="0">
                <a:cs typeface="B Nazanin" pitchFamily="2" charset="-78"/>
              </a:rPr>
              <a:t/>
            </a:r>
            <a:br>
              <a:rPr lang="en-US" sz="2800" b="1" dirty="0" smtClean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 ویژه مهندسین مشاور</a:t>
            </a:r>
            <a:br>
              <a:rPr lang="fa-IR" sz="2800" b="1" dirty="0" smtClean="0">
                <a:cs typeface="B Nazanin" pitchFamily="2" charset="-78"/>
              </a:rPr>
            </a:br>
            <a:r>
              <a:rPr lang="fa-IR" sz="2800" b="1" dirty="0" smtClean="0">
                <a:cs typeface="B Nazanin" pitchFamily="2" charset="-78"/>
              </a:rPr>
              <a:t>مهرماه 91</a:t>
            </a:r>
            <a:endParaRPr lang="en-US" sz="2800" b="1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5736" y="668288"/>
            <a:ext cx="6400800" cy="17526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سیستم گرمایش اقتصادی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94928" y="40466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نمای انواع هوادهی در کوره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Nazanin" pitchFamily="2" charset="-78"/>
              </a:rPr>
              <a:t>جریان عمودی (بالا - پایین)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00034" y="2357430"/>
            <a:ext cx="3763197" cy="4000528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itchFamily="2" charset="-78"/>
              </a:rPr>
              <a:t>جریان افقی (چپ- راست)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357430"/>
            <a:ext cx="3786214" cy="4000528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اجزای اصلی کوره هوای گرم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endParaRPr lang="en-US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en-US" dirty="0" smtClean="0">
                <a:cs typeface="B Nazanin" pitchFamily="2" charset="-78"/>
              </a:rPr>
              <a:t>        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loud 4"/>
          <p:cNvSpPr/>
          <p:nvPr/>
        </p:nvSpPr>
        <p:spPr>
          <a:xfrm>
            <a:off x="3428992" y="2928934"/>
            <a:ext cx="2214578" cy="135732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Main Components</a:t>
            </a:r>
            <a:endParaRPr lang="en-US" b="1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500694" y="2857496"/>
            <a:ext cx="785818" cy="3571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loud 7"/>
          <p:cNvSpPr/>
          <p:nvPr/>
        </p:nvSpPr>
        <p:spPr>
          <a:xfrm>
            <a:off x="6215074" y="2143116"/>
            <a:ext cx="1785950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Heat Exchanger</a:t>
            </a:r>
            <a:endParaRPr lang="en-US" b="1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5286380" y="4071942"/>
            <a:ext cx="785818" cy="5000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loud 10"/>
          <p:cNvSpPr/>
          <p:nvPr/>
        </p:nvSpPr>
        <p:spPr>
          <a:xfrm>
            <a:off x="6000760" y="4000504"/>
            <a:ext cx="2071702" cy="11430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Combustion Chamber</a:t>
            </a:r>
            <a:endParaRPr lang="en-US" b="1" dirty="0"/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2928926" y="2643182"/>
            <a:ext cx="857256" cy="571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loud 13"/>
          <p:cNvSpPr/>
          <p:nvPr/>
        </p:nvSpPr>
        <p:spPr>
          <a:xfrm>
            <a:off x="1500166" y="2071678"/>
            <a:ext cx="1500198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Burner</a:t>
            </a:r>
            <a:endParaRPr lang="en-US" b="1" dirty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3107521" y="4036223"/>
            <a:ext cx="642942" cy="571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loud 16"/>
          <p:cNvSpPr/>
          <p:nvPr/>
        </p:nvSpPr>
        <p:spPr>
          <a:xfrm>
            <a:off x="1643042" y="4357694"/>
            <a:ext cx="1643074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Control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34178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سیستم گرمایش اقتصادی هوای گرم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1500-2.JPG"/>
          <p:cNvPicPr>
            <a:picLocks noGrp="1" noChangeAspect="1"/>
          </p:cNvPicPr>
          <p:nvPr>
            <p:ph idx="1"/>
          </p:nvPr>
        </p:nvPicPr>
        <p:blipFill>
          <a:blip r:embed="rId3"/>
          <a:srcRect t="2402" r="16667"/>
          <a:stretch>
            <a:fillRect/>
          </a:stretch>
        </p:blipFill>
        <p:spPr bwMode="auto">
          <a:xfrm>
            <a:off x="2071670" y="1714488"/>
            <a:ext cx="378621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Straight Connector 5"/>
          <p:cNvCxnSpPr/>
          <p:nvPr/>
        </p:nvCxnSpPr>
        <p:spPr>
          <a:xfrm flipV="1">
            <a:off x="4857752" y="3000372"/>
            <a:ext cx="2714644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0800000">
            <a:off x="1214414" y="2214554"/>
            <a:ext cx="1857388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572396" y="2714620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itchFamily="2" charset="-78"/>
              </a:rPr>
              <a:t>محفظه احتراق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596" y="1928802"/>
            <a:ext cx="10001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itchFamily="2" charset="-78"/>
              </a:rPr>
              <a:t>هدر ثانویه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1571604" y="4214818"/>
            <a:ext cx="2286016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85720" y="3929066"/>
            <a:ext cx="128588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dirty="0" smtClean="0">
                <a:cs typeface="B Nazanin" pitchFamily="2" charset="-78"/>
              </a:rPr>
              <a:t>مجموعه فن:</a:t>
            </a:r>
          </a:p>
          <a:p>
            <a:pPr algn="r" rtl="1"/>
            <a:r>
              <a:rPr lang="fa-IR" sz="1600" dirty="0" smtClean="0">
                <a:cs typeface="B Nazanin" pitchFamily="2" charset="-78"/>
              </a:rPr>
              <a:t>الکترو موتور،پولی</a:t>
            </a:r>
            <a:endParaRPr lang="en-US" sz="1600" dirty="0">
              <a:cs typeface="B Nazanin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5072066" y="2357430"/>
            <a:ext cx="214314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215206" y="2143116"/>
            <a:ext cx="121444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itchFamily="2" charset="-78"/>
              </a:rPr>
              <a:t>مجموعه لوله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5500694" y="1785926"/>
            <a:ext cx="1500198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072330" y="1610383"/>
            <a:ext cx="107157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itchFamily="2" charset="-78"/>
              </a:rPr>
              <a:t>هدر اولیه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rot="10800000">
            <a:off x="1643042" y="3143248"/>
            <a:ext cx="1428760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00034" y="2857496"/>
            <a:ext cx="114300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Nazanin" pitchFamily="2" charset="-78"/>
              </a:rPr>
              <a:t>اتصال مشعل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872" y="41379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عملکرد کوره هوای گرم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en-US" dirty="0" smtClean="0">
                <a:cs typeface="B Nazanin" pitchFamily="2" charset="-78"/>
              </a:rPr>
              <a:t>  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1026" name="Picture 2" descr="G:\network\فایل جاری\1 ENERGY\broshor - catalog - book\koreh havay garm.fh8\KO-1-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060848"/>
            <a:ext cx="3153532" cy="430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fa-IR" sz="2800" b="1" dirty="0" smtClean="0">
                <a:solidFill>
                  <a:schemeClr val="bg1"/>
                </a:solidFill>
                <a:cs typeface="B Nazanin" pitchFamily="2" charset="-78"/>
              </a:rPr>
              <a:t>نمای نصب کوره هوای گرم – کانال رفت و برگشت</a:t>
            </a:r>
            <a:endParaRPr 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800105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41337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cs typeface="B Nazanin" pitchFamily="2" charset="-78"/>
              </a:rPr>
              <a:t>نمای نصب کوره هوای گرم در اتاق – کانال رفت و برگشت</a:t>
            </a:r>
            <a:endParaRPr 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642910" y="1785926"/>
            <a:ext cx="7715304" cy="4714908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12" y="413792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مزایای اصلی کوره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389"/>
            <a:ext cx="8229600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2800" dirty="0" smtClean="0">
                <a:cs typeface="B Nazanin" pitchFamily="2" charset="-78"/>
              </a:rPr>
              <a:t> 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4" name="Cloud 3"/>
          <p:cNvSpPr/>
          <p:nvPr/>
        </p:nvSpPr>
        <p:spPr>
          <a:xfrm>
            <a:off x="3000364" y="3042933"/>
            <a:ext cx="2857520" cy="164307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400" b="1" dirty="0" smtClean="0">
                <a:cs typeface="B Nazanin" pitchFamily="2" charset="-78"/>
              </a:rPr>
              <a:t>The Main Technical Advantages</a:t>
            </a:r>
            <a:endParaRPr lang="en-US" sz="2400" b="1" dirty="0">
              <a:cs typeface="B Nazanin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5500694" y="2900057"/>
            <a:ext cx="857256" cy="3146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loud 7"/>
          <p:cNvSpPr/>
          <p:nvPr/>
        </p:nvSpPr>
        <p:spPr>
          <a:xfrm>
            <a:off x="6215074" y="2399991"/>
            <a:ext cx="1643074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614305"/>
            <a:ext cx="1143008" cy="571504"/>
          </a:xfrm>
          <a:prstGeom prst="rect">
            <a:avLst/>
          </a:prstGeom>
          <a:noFill/>
        </p:spPr>
      </p:pic>
      <p:sp>
        <p:nvSpPr>
          <p:cNvPr id="13" name="Cloud 12"/>
          <p:cNvSpPr/>
          <p:nvPr/>
        </p:nvSpPr>
        <p:spPr>
          <a:xfrm>
            <a:off x="6072198" y="4257379"/>
            <a:ext cx="1928826" cy="121444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itchFamily="2" charset="-78"/>
            </a:endParaRPr>
          </a:p>
        </p:txBody>
      </p:sp>
      <p:cxnSp>
        <p:nvCxnSpPr>
          <p:cNvPr id="15" name="Straight Connector 14"/>
          <p:cNvCxnSpPr>
            <a:endCxn id="13" idx="2"/>
          </p:cNvCxnSpPr>
          <p:nvPr/>
        </p:nvCxnSpPr>
        <p:spPr>
          <a:xfrm>
            <a:off x="5286380" y="4429132"/>
            <a:ext cx="791801" cy="4354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471693"/>
            <a:ext cx="1357322" cy="714380"/>
          </a:xfrm>
          <a:prstGeom prst="rect">
            <a:avLst/>
          </a:prstGeom>
          <a:noFill/>
        </p:spPr>
      </p:pic>
      <p:sp>
        <p:nvSpPr>
          <p:cNvPr id="18" name="Cloud 17"/>
          <p:cNvSpPr/>
          <p:nvPr/>
        </p:nvSpPr>
        <p:spPr>
          <a:xfrm>
            <a:off x="785786" y="2000240"/>
            <a:ext cx="2286016" cy="11430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cs typeface="B Nazanin" pitchFamily="2" charset="-78"/>
              </a:rPr>
              <a:t>Safety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1000100" y="4614569"/>
            <a:ext cx="2357454" cy="121444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cs typeface="B Nazanin" pitchFamily="2" charset="-78"/>
              </a:rPr>
              <a:t>Control</a:t>
            </a:r>
            <a:endParaRPr lang="en-US" sz="2400" b="1" dirty="0">
              <a:cs typeface="B Nazanin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rot="16200000" flipH="1">
            <a:off x="2750334" y="2821777"/>
            <a:ext cx="714377" cy="64294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121960" y="4521850"/>
            <a:ext cx="542627" cy="3571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2960" y="40466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مستندات مهم برای انتخاب کوره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9594"/>
            <a:ext cx="8229600" cy="4525963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878474903"/>
              </p:ext>
            </p:extLst>
          </p:nvPr>
        </p:nvGraphicFramePr>
        <p:xfrm>
          <a:off x="1071538" y="1811006"/>
          <a:ext cx="659606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روش انتخاب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2400" b="1" dirty="0" smtClean="0">
                <a:cs typeface="B Nazanin" pitchFamily="2" charset="-78"/>
              </a:rPr>
              <a:t>محاسبه بار حرارتی فضا </a:t>
            </a:r>
            <a:r>
              <a:rPr lang="en-US" sz="2400" b="1" dirty="0" smtClean="0">
                <a:cs typeface="B Nazanin" pitchFamily="2" charset="-78"/>
              </a:rPr>
              <a:t>(Heating Load)</a:t>
            </a:r>
            <a:endParaRPr lang="fa-IR" sz="2400" b="1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400" b="1" dirty="0" smtClean="0">
                <a:latin typeface="Calibri"/>
                <a:cs typeface="B Nazanin" pitchFamily="2" charset="-78"/>
              </a:rPr>
              <a:t> میزان هوادهی مورد نیاز </a:t>
            </a:r>
          </a:p>
          <a:p>
            <a:pPr algn="r" rtl="1">
              <a:buNone/>
            </a:pPr>
            <a:endParaRPr lang="fa-IR" sz="2400" dirty="0" smtClean="0">
              <a:latin typeface="Calibri"/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400" dirty="0" smtClean="0">
                <a:latin typeface="Calibri"/>
                <a:cs typeface="B Nazanin" pitchFamily="2" charset="-78"/>
              </a:rPr>
              <a:t>  </a:t>
            </a:r>
            <a:r>
              <a:rPr lang="fa-IR" sz="2400" b="1" dirty="0" smtClean="0">
                <a:latin typeface="Calibri"/>
                <a:cs typeface="B Nazanin" pitchFamily="2" charset="-78"/>
              </a:rPr>
              <a:t>تعیین ظرفیت کوره هوای گرم و میزان هوای رفت و برگشت</a:t>
            </a:r>
          </a:p>
          <a:p>
            <a:pPr algn="r" rtl="1">
              <a:buNone/>
            </a:pPr>
            <a:endParaRPr lang="fa-IR" sz="2400" b="1" dirty="0" smtClean="0">
              <a:latin typeface="Calibri"/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400" b="1" dirty="0" smtClean="0">
                <a:latin typeface="Calibri"/>
                <a:cs typeface="B Nazanin" pitchFamily="2" charset="-78"/>
              </a:rPr>
              <a:t>  موازنه جریانهای هوا و انرژی برای فضای صنعتی</a:t>
            </a:r>
          </a:p>
          <a:p>
            <a:pPr algn="r" rtl="1">
              <a:buFont typeface="Arial" pitchFamily="34" charset="0"/>
              <a:buChar char="•"/>
            </a:pPr>
            <a:endParaRPr lang="fa-IR" sz="2400" b="1" dirty="0" smtClean="0">
              <a:latin typeface="Calibri"/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latin typeface="Calibri"/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تعیین موقعیت نصب کوره </a:t>
            </a:r>
          </a:p>
          <a:p>
            <a:pPr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cs typeface="B Nazanin" pitchFamily="2" charset="-78"/>
              </a:rPr>
              <a:t> </a:t>
            </a:r>
            <a:r>
              <a:rPr lang="fa-IR" sz="2000" b="1" dirty="0" smtClean="0">
                <a:cs typeface="B Nazanin" pitchFamily="2" charset="-78"/>
              </a:rPr>
              <a:t>طراحی کانال ومحاسبه افت فشار کانال وتعیین نقطه عملکرد </a:t>
            </a:r>
            <a:r>
              <a:rPr lang="en-US" sz="2000" b="1" dirty="0" smtClean="0">
                <a:cs typeface="B Nazanin" pitchFamily="2" charset="-78"/>
              </a:rPr>
              <a:t>(Operating-Point)</a:t>
            </a:r>
            <a:endParaRPr lang="fa-IR" sz="2000" b="1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b="1" dirty="0" smtClean="0">
              <a:latin typeface="Calibri"/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2920" y="40466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خلاصه مراحل انتخاب کوره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1571604" y="192880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976" y="41379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سیستم گرمایش اقتصادی هوای 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1"/>
          </a:lnRef>
          <a:fillRef idx="1003">
            <a:schemeClr val="dk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b="1" dirty="0" smtClean="0">
                <a:cs typeface="B Nazanin" pitchFamily="2" charset="-78"/>
              </a:rPr>
              <a:t>فهرست</a:t>
            </a:r>
            <a:endParaRPr lang="en-US" b="1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en-US" b="1" dirty="0" smtClean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- </a:t>
            </a:r>
            <a:r>
              <a:rPr lang="fa-IR" sz="2400" b="1" dirty="0" smtClean="0">
                <a:cs typeface="B Nazanin" pitchFamily="2" charset="-78"/>
              </a:rPr>
              <a:t>مقدمه</a:t>
            </a:r>
            <a:r>
              <a:rPr lang="en-US" sz="2400" b="1" dirty="0" smtClean="0">
                <a:cs typeface="B Nazanin" pitchFamily="2" charset="-78"/>
              </a:rPr>
              <a:t>-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sz="2200" b="1" dirty="0" smtClean="0">
                <a:cs typeface="B Nazanin" pitchFamily="2" charset="-78"/>
              </a:rPr>
              <a:t>درخت </a:t>
            </a:r>
            <a:r>
              <a:rPr lang="fa-IR" sz="2200" b="1" dirty="0" smtClean="0">
                <a:cs typeface="B Nazanin" pitchFamily="2" charset="-78"/>
              </a:rPr>
              <a:t>سیستم های گرمایشی</a:t>
            </a:r>
            <a:r>
              <a:rPr lang="en-US" sz="2200" b="1" dirty="0" smtClean="0">
                <a:cs typeface="B Nazanin" pitchFamily="2" charset="-78"/>
              </a:rPr>
              <a:t>  </a:t>
            </a:r>
            <a:endParaRPr lang="fa-IR" sz="2200" b="1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b="1" dirty="0" smtClean="0">
                <a:cs typeface="B Nazanin" pitchFamily="2" charset="-78"/>
              </a:rPr>
              <a:t> -</a:t>
            </a:r>
            <a:r>
              <a:rPr lang="fa-IR" sz="2400" b="1" dirty="0" smtClean="0">
                <a:cs typeface="B Nazanin" pitchFamily="2" charset="-78"/>
              </a:rPr>
              <a:t> مقایسه سیستم هوای گرم با آبگرم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 بازده حرارتی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انواع سیستم گرمایش هوای گرم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اجزای اصلی کوره هوای گرم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عملکرد و نمای نصب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مزایا و مستندات مهم انتخاب کوره هوای گرم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روش انتخاب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مطالعه موردی اول:طراحی گرمایش فضای صنعتی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مطالعه موردی دوم : مقایسه فنی و اقتصادی سیستم هوای گرم و آبگرم</a:t>
            </a:r>
          </a:p>
          <a:p>
            <a:pPr algn="r" rtl="1">
              <a:buNone/>
            </a:pPr>
            <a:r>
              <a:rPr lang="fa-IR" sz="2400" b="1" dirty="0" smtClean="0">
                <a:cs typeface="B Nazanin" pitchFamily="2" charset="-78"/>
              </a:rPr>
              <a:t> - مطالعه موردی سوم : صحه گذاری طراحی سیستم گرمایش هوای گرم</a:t>
            </a:r>
            <a:endParaRPr lang="en-US" sz="2400" b="1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264" y="332656"/>
            <a:ext cx="879532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مطالعه موردی 1: طراحی گرمایش فضای صنعتی</a:t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تاریخ پروژه:دی ماه 89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pPr algn="r" rtl="1"/>
            <a:r>
              <a:rPr lang="fa-IR" sz="2800" b="1" dirty="0" smtClean="0">
                <a:cs typeface="B Nazanin" pitchFamily="2" charset="-78"/>
              </a:rPr>
              <a:t>داده های طراحی و الزامات مشتری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 </a:t>
            </a:r>
            <a:r>
              <a:rPr lang="fa-IR" sz="2400" dirty="0" smtClean="0">
                <a:cs typeface="B Nazanin" pitchFamily="2" charset="-78"/>
              </a:rPr>
              <a:t>موقعیت پروژه: </a:t>
            </a:r>
            <a:r>
              <a:rPr lang="fa-IR" sz="2400" b="1" dirty="0" smtClean="0">
                <a:cs typeface="B Nazanin" pitchFamily="2" charset="-78"/>
              </a:rPr>
              <a:t>فیروزکوه</a:t>
            </a: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خواسته: تعیین ظرفیت کوره هوای گرم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حل:     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255801"/>
            <a:ext cx="6286544" cy="785818"/>
          </a:xfrm>
          <a:prstGeom prst="rect">
            <a:avLst/>
          </a:prstGeom>
          <a:noFill/>
        </p:spPr>
      </p:pic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826909"/>
            <a:ext cx="3071834" cy="571504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398413"/>
            <a:ext cx="3500462" cy="571504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898479"/>
            <a:ext cx="3500462" cy="500066"/>
          </a:xfrm>
          <a:prstGeom prst="rect">
            <a:avLst/>
          </a:prstGeom>
          <a:noFill/>
        </p:spPr>
      </p:pic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880" y="47667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1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محاسبه دمای اختلاط:</a:t>
            </a:r>
          </a:p>
          <a:p>
            <a:pPr algn="r" rtl="1"/>
            <a:endParaRPr lang="fa-IR" sz="2800" dirty="0" smtClean="0">
              <a:cs typeface="B Nazanin" pitchFamily="2" charset="-78"/>
            </a:endParaRPr>
          </a:p>
          <a:p>
            <a:pPr algn="r" rtl="1"/>
            <a:endParaRPr lang="fa-IR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 محاسبه ظرفیت کوره هوای گرم:</a:t>
            </a:r>
          </a:p>
          <a:p>
            <a:pPr algn="r" rtl="1"/>
            <a:endParaRPr lang="fa-IR" sz="28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8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800" dirty="0" smtClean="0">
                <a:cs typeface="B Nazanin" pitchFamily="2" charset="-78"/>
              </a:rPr>
              <a:t> سه کوره 1560 و یک کوره 760 با کانال رفت و برگشت مناسب است.</a:t>
            </a:r>
          </a:p>
          <a:p>
            <a:pPr algn="r" rtl="1"/>
            <a:endParaRPr lang="fa-IR" sz="28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sz="2800" dirty="0">
              <a:cs typeface="B Nazanin" pitchFamily="2" charset="-78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000240"/>
            <a:ext cx="3714776" cy="714380"/>
          </a:xfrm>
          <a:prstGeom prst="rect">
            <a:avLst/>
          </a:prstGeom>
          <a:noFill/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643314"/>
            <a:ext cx="6786610" cy="857256"/>
          </a:xfrm>
          <a:prstGeom prst="rect">
            <a:avLst/>
          </a:prstGeom>
          <a:noFill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1476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1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sz="2400" dirty="0" smtClean="0"/>
          </a:p>
          <a:p>
            <a:pPr algn="r" rtl="1">
              <a:buNone/>
            </a:pPr>
            <a:endParaRPr lang="fa-IR" dirty="0" smtClean="0"/>
          </a:p>
          <a:p>
            <a:pPr algn="r" rtl="1"/>
            <a:r>
              <a:rPr lang="fa-IR" sz="2400" dirty="0" smtClean="0">
                <a:cs typeface="B Nazanin" pitchFamily="2" charset="-78"/>
              </a:rPr>
              <a:t>مشابه همین سالن در این منطقه با 50% هوای تازه نیاز به ظرفیت کوره 550/000 کیلو کالری در ساعت دارد یعنی فقط با 25% افزایش میزان هوای تازه 45% ظرفیت کوره افزایش می یابد</a:t>
            </a:r>
          </a:p>
          <a:p>
            <a:pPr algn="r" rtl="1"/>
            <a:endParaRPr lang="en-US" sz="2400" dirty="0">
              <a:cs typeface="B Nazanin" pitchFamily="2" charset="-78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000240"/>
            <a:ext cx="6715172" cy="71438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85784" y="3857626"/>
          <a:ext cx="7286680" cy="1928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1670"/>
                <a:gridCol w="1821670"/>
                <a:gridCol w="1821670"/>
                <a:gridCol w="1821670"/>
              </a:tblGrid>
              <a:tr h="65826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Gas cap.</a:t>
                      </a:r>
                    </a:p>
                    <a:p>
                      <a:pPr algn="ctr"/>
                      <a:r>
                        <a:rPr lang="en-US" sz="1600" dirty="0" smtClean="0"/>
                        <a:t>(cu.m per hour)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Furnace(kcal/h)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Fresh</a:t>
                      </a:r>
                      <a:r>
                        <a:rPr lang="en-US" sz="1600" baseline="0" dirty="0" smtClean="0"/>
                        <a:t> air(%)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Heat Loss(kcal/hr)</a:t>
                      </a:r>
                      <a:endParaRPr lang="en-US" sz="1600" b="1" dirty="0"/>
                    </a:p>
                  </a:txBody>
                  <a:tcPr/>
                </a:tc>
              </a:tr>
              <a:tr h="6352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378540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287500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3528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550000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287500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4" y="40466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1:طرح شماتیک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62560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rtl="1">
              <a:buNone/>
            </a:pPr>
            <a:r>
              <a:rPr lang="fa-IR" b="1" dirty="0" smtClean="0">
                <a:cs typeface="B Nazanin" pitchFamily="2" charset="-78"/>
              </a:rPr>
              <a:t> 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5429256" y="2643182"/>
            <a:ext cx="1857388" cy="142876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Space</a:t>
            </a:r>
          </a:p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23c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86248" y="3071810"/>
            <a:ext cx="928694" cy="7143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Furnace</a:t>
            </a:r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7" name="Straight Connector 6"/>
          <p:cNvCxnSpPr>
            <a:stCxn id="5" idx="3"/>
          </p:cNvCxnSpPr>
          <p:nvPr/>
        </p:nvCxnSpPr>
        <p:spPr>
          <a:xfrm>
            <a:off x="5214942" y="3429000"/>
            <a:ext cx="285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4" idx="0"/>
          </p:cNvCxnSpPr>
          <p:nvPr/>
        </p:nvCxnSpPr>
        <p:spPr>
          <a:xfrm>
            <a:off x="6357950" y="264318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0"/>
          </p:cNvCxnSpPr>
          <p:nvPr/>
        </p:nvCxnSpPr>
        <p:spPr>
          <a:xfrm rot="5400000" flipH="1" flipV="1">
            <a:off x="6143636" y="2428868"/>
            <a:ext cx="42862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>
            <a:off x="4786314" y="2214554"/>
            <a:ext cx="1571636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3643306" y="2214554"/>
            <a:ext cx="114300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5" idx="1"/>
          </p:cNvCxnSpPr>
          <p:nvPr/>
        </p:nvCxnSpPr>
        <p:spPr>
          <a:xfrm rot="10800000">
            <a:off x="2571736" y="3429000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3036083" y="2821777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5" idx="1"/>
          </p:cNvCxnSpPr>
          <p:nvPr/>
        </p:nvCxnSpPr>
        <p:spPr>
          <a:xfrm>
            <a:off x="2500298" y="3429000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4" idx="2"/>
          </p:cNvCxnSpPr>
          <p:nvPr/>
        </p:nvCxnSpPr>
        <p:spPr>
          <a:xfrm rot="10800000" flipV="1">
            <a:off x="5214942" y="3357562"/>
            <a:ext cx="214314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xplosion 1 31"/>
          <p:cNvSpPr/>
          <p:nvPr/>
        </p:nvSpPr>
        <p:spPr>
          <a:xfrm>
            <a:off x="4500562" y="4000504"/>
            <a:ext cx="1571636" cy="1000132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SA:57c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Explosion 1 34"/>
          <p:cNvSpPr/>
          <p:nvPr/>
        </p:nvSpPr>
        <p:spPr>
          <a:xfrm>
            <a:off x="714348" y="2643182"/>
            <a:ext cx="1785950" cy="1214446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OA</a:t>
            </a:r>
            <a:r>
              <a:rPr lang="en-US" dirty="0" smtClean="0"/>
              <a:t>:</a:t>
            </a:r>
          </a:p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-20c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7" name="Straight Arrow Connector 36"/>
          <p:cNvCxnSpPr>
            <a:stCxn id="4" idx="0"/>
          </p:cNvCxnSpPr>
          <p:nvPr/>
        </p:nvCxnSpPr>
        <p:spPr>
          <a:xfrm rot="5400000" flipH="1" flipV="1">
            <a:off x="6286512" y="2571744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xplosion 1 37"/>
          <p:cNvSpPr/>
          <p:nvPr/>
        </p:nvSpPr>
        <p:spPr>
          <a:xfrm>
            <a:off x="2214546" y="3857628"/>
            <a:ext cx="1500198" cy="1714512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</a:t>
            </a:r>
            <a:r>
              <a:rPr lang="fa-IR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  <a:r>
              <a:rPr 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12c</a:t>
            </a:r>
          </a:p>
          <a:p>
            <a:endParaRPr lang="en-US" sz="1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Right Arrow 21"/>
          <p:cNvSpPr/>
          <p:nvPr/>
        </p:nvSpPr>
        <p:spPr>
          <a:xfrm rot="2576408">
            <a:off x="7000892" y="3857628"/>
            <a:ext cx="107157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Vent.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2285984" y="3286124"/>
            <a:ext cx="1928826" cy="357190"/>
          </a:xfrm>
          <a:prstGeom prst="rightArrow">
            <a:avLst>
              <a:gd name="adj1" fmla="val 5430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20997098">
            <a:off x="7187037" y="2782320"/>
            <a:ext cx="1150329" cy="587668"/>
          </a:xfrm>
          <a:prstGeom prst="rightArrow">
            <a:avLst>
              <a:gd name="adj1" fmla="val 50000"/>
              <a:gd name="adj2" fmla="val 53539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Heat loss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 flipH="1" flipV="1">
            <a:off x="2928927" y="3714751"/>
            <a:ext cx="857256" cy="428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968" y="332656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solidFill>
                  <a:schemeClr val="bg1"/>
                </a:solidFill>
                <a:cs typeface="B Nazanin" pitchFamily="2" charset="-78"/>
              </a:rPr>
              <a:t>مطالعه موردی2: </a:t>
            </a:r>
            <a:r>
              <a:rPr lang="en-US" sz="28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cs typeface="B Nazanin" pitchFamily="2" charset="-78"/>
              </a:rPr>
              <a:t>مقایسه فنی و اقتصادی بین سیستم  آبگرم و هوای گرم </a:t>
            </a:r>
            <a:r>
              <a:rPr lang="en-US" sz="28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cs typeface="B Nazanin" pitchFamily="2" charset="-78"/>
              </a:rPr>
              <a:t>تاریخ پروژه:تیر ماه 90</a:t>
            </a:r>
            <a:endParaRPr 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سالن تولیدی واقع در جنوب تهران مطابق اطلاعات زیر،امکان سنجی فنی و اقتصادی بین سیستم گرمایش آبگرم و هوای گرم را  با الزامات زیردرخواست نموده است.</a:t>
            </a:r>
          </a:p>
          <a:p>
            <a:pPr rtl="1"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</a:p>
          <a:p>
            <a:pPr rtl="1">
              <a:buNone/>
            </a:pPr>
            <a:endParaRPr lang="en-US" sz="2400" dirty="0">
              <a:cs typeface="B Nazanin" pitchFamily="2" charset="-78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000372"/>
            <a:ext cx="3071834" cy="500066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500438"/>
            <a:ext cx="3071834" cy="428628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000504"/>
            <a:ext cx="3429024" cy="428628"/>
          </a:xfrm>
          <a:prstGeom prst="rect">
            <a:avLst/>
          </a:prstGeom>
          <a:noFill/>
        </p:spPr>
      </p:pic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500570"/>
            <a:ext cx="3357586" cy="428628"/>
          </a:xfrm>
          <a:prstGeom prst="rect">
            <a:avLst/>
          </a:prstGeom>
          <a:noFill/>
        </p:spPr>
      </p:pic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0" y="704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072074"/>
            <a:ext cx="3429024" cy="428628"/>
          </a:xfrm>
          <a:prstGeom prst="rect">
            <a:avLst/>
          </a:prstGeom>
          <a:noFill/>
        </p:spPr>
      </p:pic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2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b="1" dirty="0" smtClean="0">
                <a:cs typeface="B Nazanin" pitchFamily="2" charset="-78"/>
              </a:rPr>
              <a:t>پیشنهاد نهایی :</a:t>
            </a:r>
            <a:endParaRPr lang="en-US" dirty="0" smtClean="0">
              <a:cs typeface="B Nazanin" pitchFamily="2" charset="-78"/>
            </a:endParaRPr>
          </a:p>
          <a:p>
            <a:pPr lvl="0" algn="r" rtl="1"/>
            <a:r>
              <a:rPr lang="fa-IR" b="1" dirty="0" smtClean="0">
                <a:cs typeface="B Nazanin" pitchFamily="2" charset="-78"/>
              </a:rPr>
              <a:t>الف</a:t>
            </a:r>
            <a:r>
              <a:rPr lang="fa-IR" dirty="0" smtClean="0">
                <a:cs typeface="B Nazanin" pitchFamily="2" charset="-78"/>
              </a:rPr>
              <a:t>-</a:t>
            </a:r>
            <a:r>
              <a:rPr lang="fa-IR" sz="2400" b="1" dirty="0" smtClean="0">
                <a:cs typeface="B Nazanin" pitchFamily="2" charset="-78"/>
              </a:rPr>
              <a:t> هفت دستگاه کوره هوای گرم گازی 3060 کانال رفت و برگشت(30% هوای تازه) </a:t>
            </a:r>
            <a:endParaRPr lang="en-US" sz="2400" b="1" dirty="0" smtClean="0">
              <a:cs typeface="B Nazanin" pitchFamily="2" charset="-78"/>
            </a:endParaRPr>
          </a:p>
          <a:p>
            <a:pPr lvl="0" algn="r" rtl="1"/>
            <a:r>
              <a:rPr lang="fa-IR" b="1" dirty="0" smtClean="0">
                <a:cs typeface="B Nazanin" pitchFamily="2" charset="-78"/>
              </a:rPr>
              <a:t>ب-  </a:t>
            </a:r>
            <a:r>
              <a:rPr lang="fa-IR" sz="2400" b="1" dirty="0" smtClean="0">
                <a:cs typeface="B Nazanin" pitchFamily="2" charset="-78"/>
              </a:rPr>
              <a:t>دو دستگاه دیگ فولادی آبگرم  1000/000 کیلو کالری در ساعت بهمراه یونیت هیتر آبگرم</a:t>
            </a:r>
            <a:endParaRPr lang="en-US" sz="2400" dirty="0" smtClean="0">
              <a:cs typeface="B Nazanin" pitchFamily="2" charset="-78"/>
            </a:endParaRPr>
          </a:p>
          <a:p>
            <a:pPr lvl="0" algn="r" rtl="1">
              <a:buNone/>
            </a:pPr>
            <a:endParaRPr lang="en-US" sz="28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5720" y="1774823"/>
          <a:ext cx="8572560" cy="4368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857520"/>
                <a:gridCol w="2857520"/>
              </a:tblGrid>
              <a:tr h="431561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آبگرم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(دیگ و یونیت هیتر)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کوره هوای گرم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معیارهای مقایسه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87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80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بازده حرارتی سیستم %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111/6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51/6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هزینه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اولیه (میلیون تومان)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744887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36/6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40/2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هزینه مصرف سوخت در سال (میلیون تومان)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متوسط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کم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هزینه تعمیر ونگهداری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کم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متوسط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اشغال فضا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خوب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متوسط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همگونی با معماری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53206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متوسط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خوب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قابلیت کنترل منطقه ای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2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525963"/>
          </a:xfrm>
        </p:spPr>
        <p:txBody>
          <a:bodyPr/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 </a:t>
            </a:r>
            <a:r>
              <a:rPr lang="fa-IR" sz="2400" b="1" dirty="0" smtClean="0">
                <a:cs typeface="B Nazanin" pitchFamily="2" charset="-78"/>
              </a:rPr>
              <a:t>محاسبه مصرف سوخت سالیانه فرض این است که 4 ماه سال 25 روز کاری در هر ماه و هر روز 10 ساعت فعالیت میباشد و 50% برای شرایط اوج مصرف است هزینه هر متر مکعب درساعت گاز حدود 300 تومان فرض شده است.</a:t>
            </a:r>
          </a:p>
          <a:p>
            <a:pPr algn="r" rtl="1">
              <a:buNone/>
            </a:pPr>
            <a:endParaRPr lang="fa-IR" sz="2400" b="1" dirty="0" smtClean="0"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cs typeface="B Nazanin" pitchFamily="2" charset="-78"/>
              </a:rPr>
              <a:t> در مقایسه هزینه لوله کشی برای آبگرم و کانال کشی برای گرمایش هوای گرم لحاظ نشده است.</a:t>
            </a:r>
          </a:p>
          <a:p>
            <a:pPr algn="r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r" rtl="1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2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8944" y="399497"/>
            <a:ext cx="8229600" cy="1143000"/>
          </a:xfrm>
        </p:spPr>
        <p:txBody>
          <a:bodyPr>
            <a:norm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مطالعه موردی 3: صحه گذاری سیستم هوای گرم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سالن تولیدی صنایع چوب واقع در آبعلی- خرمدشت دارای سوله ای به صورت نیم طبقه که 370 مترمربع ، ارتفاع 7/5 متر و 200 متر مربع ارتفاع 3/5 متر می باشد بار حرارتی مورد نیاز 100000 کیلوکالری در ساعت برآورد شده که کوره هوای گرم 150/000 کیلوکالری در ساعت با کانال رفت و کانال برگشت(70%) نصب شده است.</a:t>
            </a:r>
            <a:endParaRPr lang="en-US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rtl="1">
              <a:buNone/>
            </a:pPr>
            <a:endParaRPr lang="fa-IR" sz="2400" dirty="0" smtClean="0">
              <a:cs typeface="B Nazanin" pitchFamily="2" charset="-78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571876"/>
            <a:ext cx="2214578" cy="642942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286256"/>
            <a:ext cx="2286016" cy="500066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4857760"/>
            <a:ext cx="2428892" cy="500066"/>
          </a:xfrm>
          <a:prstGeom prst="rect">
            <a:avLst/>
          </a:prstGeom>
          <a:noFill/>
        </p:spPr>
      </p:pic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dirty="0" smtClean="0">
                <a:cs typeface="B Nazanin" pitchFamily="2" charset="-78"/>
              </a:rPr>
              <a:t>ادامه مطالعه موردی 3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endParaRPr lang="fa-IR" sz="2000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57157" y="1785927"/>
          <a:ext cx="8358246" cy="4853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75571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صحه گذاری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طراحی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Nazanin" pitchFamily="2" charset="-78"/>
                        </a:rPr>
                        <a:t>معیار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14329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9790/6126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10200/7140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هوادهی رفت/برگشت</a:t>
                      </a:r>
                    </a:p>
                    <a:p>
                      <a:pPr algn="ctr"/>
                      <a:r>
                        <a:rPr lang="en-US" b="1" dirty="0" smtClean="0">
                          <a:cs typeface="B Nazanin" pitchFamily="2" charset="-78"/>
                        </a:rPr>
                        <a:t>(cu.m/hr)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15353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52/20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50/18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دمای رفت/برگشت</a:t>
                      </a:r>
                    </a:p>
                    <a:p>
                      <a:pPr algn="ctr"/>
                      <a:r>
                        <a:rPr lang="en-US" b="1" dirty="0" smtClean="0">
                          <a:cs typeface="B Nazanin" pitchFamily="2" charset="-78"/>
                        </a:rPr>
                        <a:t>(C)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7557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دمای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اختلاط</a:t>
                      </a:r>
                    </a:p>
                    <a:p>
                      <a:pPr algn="ctr" rtl="1"/>
                      <a:r>
                        <a:rPr lang="en-US" b="1" baseline="0" dirty="0" smtClean="0">
                          <a:cs typeface="B Nazanin" pitchFamily="2" charset="-78"/>
                        </a:rPr>
                        <a:t>C 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75571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pitchFamily="34" charset="0"/>
                          <a:cs typeface="Arial" pitchFamily="34" charset="0"/>
                        </a:rPr>
                        <a:t>103600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 pitchFamily="34" charset="0"/>
                          <a:cs typeface="Arial" pitchFamily="34" charset="0"/>
                        </a:rPr>
                        <a:t>116688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ظرفیت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حرارتی مفید کوره</a:t>
                      </a:r>
                    </a:p>
                    <a:p>
                      <a:pPr algn="ctr" rtl="1"/>
                      <a:r>
                        <a:rPr lang="en-US" b="1" baseline="0" dirty="0" smtClean="0">
                          <a:cs typeface="B Nazanin" pitchFamily="2" charset="-78"/>
                        </a:rPr>
                        <a:t>Kcal/hr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9144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</a:t>
            </a: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مقدمه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1035819" y="1844824"/>
            <a:ext cx="7072362" cy="4643470"/>
          </a:xfrm>
          <a:prstGeom prst="clou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cs typeface="B Nazanin" pitchFamily="2" charset="-78"/>
              </a:rPr>
              <a:t> سیستم گرمایشی </a:t>
            </a:r>
            <a:r>
              <a:rPr lang="fa-IR" sz="2800" b="1" dirty="0" smtClean="0">
                <a:cs typeface="B Nazanin" pitchFamily="2" charset="-78"/>
              </a:rPr>
              <a:t>باید</a:t>
            </a:r>
            <a:r>
              <a:rPr lang="fa-IR" sz="2800" dirty="0" smtClean="0">
                <a:cs typeface="B Nazanin" pitchFamily="2" charset="-78"/>
              </a:rPr>
              <a:t> پس از </a:t>
            </a:r>
          </a:p>
          <a:p>
            <a:pPr algn="ctr"/>
            <a:r>
              <a:rPr lang="fa-IR" sz="2800" dirty="0" smtClean="0">
                <a:cs typeface="B Nazanin" pitchFamily="2" charset="-78"/>
              </a:rPr>
              <a:t>درک الزامات فنی و اقتصادی مشتری پیشنهاد گردد.</a:t>
            </a:r>
          </a:p>
          <a:p>
            <a:pPr algn="ctr" rtl="1"/>
            <a:r>
              <a:rPr lang="fa-IR" sz="2800" dirty="0" smtClean="0">
                <a:cs typeface="B Nazanin" pitchFamily="2" charset="-78"/>
              </a:rPr>
              <a:t> </a:t>
            </a:r>
            <a:r>
              <a:rPr lang="fa-IR" sz="3600" b="1" dirty="0" smtClean="0">
                <a:cs typeface="B Nazanin" pitchFamily="2" charset="-78"/>
              </a:rPr>
              <a:t> نباید فکر کنیم</a:t>
            </a:r>
          </a:p>
          <a:p>
            <a:pPr algn="ctr" rtl="1"/>
            <a:r>
              <a:rPr lang="fa-IR" sz="2800" dirty="0" smtClean="0">
                <a:cs typeface="B Nazanin" pitchFamily="2" charset="-78"/>
              </a:rPr>
              <a:t>الزاما یک سیستم گرمایشی برای هر شرایطی قابل ارایه است. 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  </a:t>
            </a:r>
            <a:r>
              <a:rPr lang="fa-IR" sz="2800" dirty="0" smtClean="0">
                <a:cs typeface="B Nazanin" pitchFamily="2" charset="-78"/>
              </a:rPr>
              <a:t>میزان کاهش حرارت مفید خروجی از کوره حدود 11% است که عایق بندی کانال و ابعاد کانال علت اصلی بود.</a:t>
            </a:r>
          </a:p>
          <a:p>
            <a:pPr algn="r" rtl="1">
              <a:buNone/>
            </a:pPr>
            <a:endParaRPr lang="fa-IR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 میزان هوادهی نسبت به حالت طراحی 4% کاهش یافته است کاهش هوای برگشت  حدود 14% می باشد نیاز به اصلاح ابعاد کانال دارد.</a:t>
            </a:r>
          </a:p>
          <a:p>
            <a:pPr algn="r" rtl="1">
              <a:buNone/>
            </a:pPr>
            <a:endParaRPr lang="fa-IR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 به دلیل عدم عایق بندی کانال رفت و برگشت دمای</a:t>
            </a:r>
          </a:p>
          <a:p>
            <a:pPr algn="r" rtl="1">
              <a:buNone/>
            </a:pPr>
            <a:r>
              <a:rPr lang="fa-IR" sz="2800" dirty="0" smtClean="0">
                <a:cs typeface="B Nazanin" pitchFamily="2" charset="-78"/>
              </a:rPr>
              <a:t>    هوای رفت کمتر از طراحی است که این مورد حتما انجام گیرد.</a:t>
            </a:r>
          </a:p>
          <a:p>
            <a:pPr algn="r" rtl="1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9144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</a:t>
            </a: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8046" y="1844824"/>
            <a:ext cx="6847907" cy="4525963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9144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ادامه مطالعه موردی </a:t>
            </a:r>
            <a:r>
              <a:rPr lang="fa-IR" sz="3600" b="1" dirty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یونیت هیتر گازی 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432" y="2132856"/>
            <a:ext cx="2231136" cy="395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3993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نمای برش خورده هیتر گازی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928802"/>
            <a:ext cx="5286412" cy="4214842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6151" y="1264770"/>
            <a:ext cx="4516143" cy="6048672"/>
            <a:chOff x="-16151" y="908720"/>
            <a:chExt cx="4516143" cy="604867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20" y="1124744"/>
              <a:ext cx="3952937" cy="558924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107504" y="908720"/>
              <a:ext cx="4392488" cy="15121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-16151" y="5445224"/>
              <a:ext cx="4392488" cy="15121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7504" y="2403784"/>
              <a:ext cx="936104" cy="31854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347864" y="2420888"/>
              <a:ext cx="936104" cy="31854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8944" y="413792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</a:rPr>
              <a:t>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یونیت هیتر آبگرم و گازی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81126"/>
            <a:ext cx="4040188" cy="639762"/>
          </a:xfrm>
        </p:spPr>
        <p:txBody>
          <a:bodyPr>
            <a:noAutofit/>
          </a:bodyPr>
          <a:lstStyle/>
          <a:p>
            <a:pPr algn="ctr" rtl="1"/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یونیت هیتر گازی</a:t>
            </a:r>
            <a:endParaRPr lang="en-US" sz="4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3757610" cy="4122760"/>
          </a:xfrm>
        </p:spPr>
        <p:txBody>
          <a:bodyPr/>
          <a:lstStyle/>
          <a:p>
            <a:pPr algn="r" rtl="1"/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81126"/>
            <a:ext cx="4041775" cy="639762"/>
          </a:xfrm>
        </p:spPr>
        <p:txBody>
          <a:bodyPr>
            <a:noAutofit/>
          </a:bodyPr>
          <a:lstStyle/>
          <a:p>
            <a:pPr algn="ctr" rtl="1"/>
            <a:r>
              <a:rPr lang="fa-IR" sz="4000" dirty="0" smtClean="0"/>
              <a:t> </a:t>
            </a:r>
            <a:r>
              <a:rPr lang="fa-IR" sz="4000" dirty="0" smtClean="0">
                <a:cs typeface="B Nazanin" pitchFamily="2" charset="-78"/>
              </a:rPr>
              <a:t>یونیت هیتر آبگرم</a:t>
            </a:r>
            <a:endParaRPr lang="en-US" sz="4000" dirty="0">
              <a:cs typeface="B Nazanin" pitchFamily="2" charset="-78"/>
            </a:endParaRPr>
          </a:p>
        </p:txBody>
      </p:sp>
      <p:pic>
        <p:nvPicPr>
          <p:cNvPr id="10" name="Content Placeholder 9" descr="unit-heater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000628" y="3284984"/>
            <a:ext cx="3214710" cy="2571768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نمونه مقایسه انتخاب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83357"/>
            <a:ext cx="4038600" cy="4525963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sz="2000" b="1" dirty="0" smtClean="0">
                <a:cs typeface="B Nazanin" pitchFamily="2" charset="-78"/>
              </a:rPr>
              <a:t>  داده های طراحی و الزامات مشتری</a:t>
            </a:r>
          </a:p>
          <a:p>
            <a:pPr rtl="1">
              <a:buNone/>
            </a:pPr>
            <a:r>
              <a:rPr lang="en-US" sz="2400" dirty="0" smtClean="0">
                <a:cs typeface="Arial" pitchFamily="34" charset="0"/>
              </a:rPr>
              <a:t>Heat Loss(kcal/hr):68000</a:t>
            </a:r>
          </a:p>
          <a:p>
            <a:pPr rtl="1">
              <a:buNone/>
            </a:pPr>
            <a:r>
              <a:rPr lang="en-US" sz="2400" dirty="0" smtClean="0">
                <a:cs typeface="Arial" pitchFamily="34" charset="0"/>
              </a:rPr>
              <a:t>Entering Air Temp.:10 c</a:t>
            </a:r>
          </a:p>
          <a:p>
            <a:pPr rtl="1">
              <a:buNone/>
            </a:pPr>
            <a:r>
              <a:rPr lang="en-US" sz="2400" dirty="0" smtClean="0">
                <a:cs typeface="Arial" pitchFamily="34" charset="0"/>
              </a:rPr>
              <a:t>Entering water Temp:82 c</a:t>
            </a:r>
          </a:p>
          <a:p>
            <a:pPr rtl="1">
              <a:buNone/>
            </a:pPr>
            <a:r>
              <a:rPr lang="en-US" sz="2400" dirty="0" smtClean="0">
                <a:cs typeface="Arial" pitchFamily="34" charset="0"/>
              </a:rPr>
              <a:t>Fan:900 RPM</a:t>
            </a:r>
          </a:p>
          <a:p>
            <a:pPr rtl="1">
              <a:buNone/>
            </a:pPr>
            <a:r>
              <a:rPr lang="en-US" sz="2400" dirty="0" smtClean="0">
                <a:cs typeface="B Nazanin" pitchFamily="2" charset="-78"/>
              </a:rPr>
              <a:t>Thermal eff.:80%   </a:t>
            </a:r>
          </a:p>
          <a:p>
            <a:pPr>
              <a:buNone/>
            </a:pPr>
            <a:r>
              <a:rPr lang="en-US" sz="2400" b="1" dirty="0" smtClean="0">
                <a:cs typeface="B Nazanin" pitchFamily="2" charset="-78"/>
              </a:rPr>
              <a:t>Selection</a:t>
            </a:r>
            <a:r>
              <a:rPr lang="en-US" dirty="0" smtClean="0">
                <a:cs typeface="B Nazanin" pitchFamily="2" charset="-78"/>
              </a:rPr>
              <a:t>:</a:t>
            </a:r>
          </a:p>
          <a:p>
            <a:pPr>
              <a:buNone/>
            </a:pPr>
            <a:r>
              <a:rPr lang="en-US" dirty="0" smtClean="0">
                <a:cs typeface="B Nazanin" pitchFamily="2" charset="-78"/>
              </a:rPr>
              <a:t>A-</a:t>
            </a:r>
            <a:r>
              <a:rPr lang="en-US" sz="2400" dirty="0" smtClean="0">
                <a:cs typeface="B Nazanin" pitchFamily="2" charset="-78"/>
              </a:rPr>
              <a:t>Two gas-fired unit heater-45000(kcal/hr)</a:t>
            </a:r>
          </a:p>
          <a:p>
            <a:pPr>
              <a:buNone/>
            </a:pPr>
            <a:r>
              <a:rPr lang="en-US" sz="2400" dirty="0" smtClean="0">
                <a:cs typeface="B Nazanin" pitchFamily="2" charset="-78"/>
              </a:rPr>
              <a:t>B- Five unit heater,3 unit 15000 and one unit 8200 (kcal/hr)</a:t>
            </a:r>
          </a:p>
          <a:p>
            <a:pPr>
              <a:buNone/>
            </a:pPr>
            <a:endParaRPr lang="en-US" sz="2400" dirty="0">
              <a:cs typeface="B Nazanin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279571843"/>
              </p:ext>
            </p:extLst>
          </p:nvPr>
        </p:nvGraphicFramePr>
        <p:xfrm>
          <a:off x="4286247" y="1826207"/>
          <a:ext cx="4643472" cy="319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824"/>
                <a:gridCol w="1547824"/>
                <a:gridCol w="1547824"/>
              </a:tblGrid>
              <a:tr h="7246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 heater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Gas</a:t>
                      </a:r>
                      <a:r>
                        <a:rPr lang="en-US" baseline="0" dirty="0" smtClean="0"/>
                        <a:t> fired-unit heater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System</a:t>
                      </a:r>
                      <a:endParaRPr lang="en-US" dirty="0"/>
                    </a:p>
                  </a:txBody>
                  <a:tcPr/>
                </a:tc>
              </a:tr>
              <a:tr h="7352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Number unit</a:t>
                      </a:r>
                      <a:endParaRPr lang="en-US" sz="1800" dirty="0"/>
                    </a:p>
                  </a:txBody>
                  <a:tcPr anchor="ctr"/>
                </a:tc>
              </a:tr>
              <a:tr h="5465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1/900/000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2/000/000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Price</a:t>
                      </a:r>
                    </a:p>
                    <a:p>
                      <a:pPr algn="ctr"/>
                      <a:r>
                        <a:rPr lang="en-US" baseline="0" dirty="0" smtClean="0"/>
                        <a:t>Tomans</a:t>
                      </a:r>
                      <a:endParaRPr lang="en-US" dirty="0"/>
                    </a:p>
                  </a:txBody>
                  <a:tcPr/>
                </a:tc>
              </a:tr>
              <a:tr h="5465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Maintenance</a:t>
                      </a:r>
                    </a:p>
                  </a:txBody>
                  <a:tcPr/>
                </a:tc>
              </a:tr>
              <a:tr h="5465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Yes/---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---/yes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Piping</a:t>
                      </a:r>
                      <a:r>
                        <a:rPr lang="en-US" sz="1200" dirty="0" smtClean="0"/>
                        <a:t>(Water/gas)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5400" dirty="0" smtClean="0">
                <a:cs typeface="B Nazanin" pitchFamily="2" charset="-78"/>
              </a:rPr>
              <a:t>با سپاس از توجه شما</a:t>
            </a:r>
            <a:endParaRPr lang="en-US" sz="5400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1440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en-US" sz="3600" b="1" dirty="0" smtClean="0">
                <a:solidFill>
                  <a:schemeClr val="bg1"/>
                </a:solidFill>
                <a:cs typeface="B Nazanin" pitchFamily="2" charset="-78"/>
              </a:rPr>
              <a:t>WWW.energy-ind.com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12" y="413792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درخت سیستم گرمایش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5000"/>
          </a:blip>
          <a:srcRect/>
          <a:stretch>
            <a:fillRect/>
          </a:stretch>
        </p:blipFill>
        <p:spPr bwMode="auto">
          <a:xfrm>
            <a:off x="305780" y="1628800"/>
            <a:ext cx="8532440" cy="50661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976" y="341784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مقایسه کلی سیستم هوای گرم با آبگرم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" y="1285864"/>
          <a:ext cx="9144000" cy="5572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38556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سیستم آبگرم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سیستم هوای گرم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معیار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665488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  بازده حرارتی کل سیستم نو</a:t>
                      </a: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(کوره یا دیگ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× کانال یا لوله)</a:t>
                      </a:r>
                      <a:endParaRPr lang="fa-IR" b="1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665488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 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بازده حرارتی کل سیستم کارکردی</a:t>
                      </a:r>
                    </a:p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(کوره یا دیگ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× کانال یا لوله)</a:t>
                      </a:r>
                      <a:endParaRPr lang="fa-IR" b="1" dirty="0" smtClean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عالی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عالی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ایمنی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عالی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عالی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کنترل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کند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سریع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زمان گرمایش محیط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عمر سیستم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صدا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عالی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همگونی با معماری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زیاد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هزینه اولیه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کم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هزینه جاری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خوب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اشغال فضا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38556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متوسط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cs typeface="B Nazanin" pitchFamily="2" charset="-78"/>
                        </a:rPr>
                        <a:t>کم</a:t>
                      </a:r>
                      <a:endParaRPr lang="en-US" b="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 smtClean="0">
                          <a:cs typeface="B Nazanin" pitchFamily="2" charset="-78"/>
                        </a:rPr>
                        <a:t>نگهداری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و تعمیرات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57200"/>
            <a:ext cx="8229600" cy="868346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 بازده حرارتی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0207"/>
            <a:ext cx="8229600" cy="535785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 بازده حرارتی کوره هوای گرم در حالت پایدار برابراست با میزان حرارت تولیدی مفید به کل حرارت ورودی.</a:t>
            </a:r>
          </a:p>
          <a:p>
            <a:pPr algn="r" rtl="1"/>
            <a:endParaRPr lang="fa-IR" sz="2400" dirty="0" smtClean="0">
              <a:cs typeface="B Nazanin" pitchFamily="2" charset="-78"/>
            </a:endParaRPr>
          </a:p>
          <a:p>
            <a:pPr algn="r" rtl="1"/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/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 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909269"/>
            <a:ext cx="6429420" cy="107157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4429132"/>
            <a:ext cx="4214842" cy="58404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2714612" y="1857364"/>
            <a:ext cx="2857520" cy="164307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New Technologies</a:t>
            </a:r>
            <a:endParaRPr lang="en-US" sz="2400" b="1" dirty="0"/>
          </a:p>
        </p:txBody>
      </p:sp>
      <p:cxnSp>
        <p:nvCxnSpPr>
          <p:cNvPr id="7" name="Straight Connector 6"/>
          <p:cNvCxnSpPr/>
          <p:nvPr/>
        </p:nvCxnSpPr>
        <p:spPr>
          <a:xfrm rot="16200000" flipH="1">
            <a:off x="5357818" y="2928934"/>
            <a:ext cx="1000132" cy="10001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loud 7"/>
          <p:cNvSpPr/>
          <p:nvPr/>
        </p:nvSpPr>
        <p:spPr>
          <a:xfrm>
            <a:off x="6143636" y="3500438"/>
            <a:ext cx="2214578" cy="14287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Variable</a:t>
            </a:r>
          </a:p>
          <a:p>
            <a:pPr algn="ctr"/>
            <a:r>
              <a:rPr lang="en-US" b="1" dirty="0" smtClean="0"/>
              <a:t>Capacity</a:t>
            </a:r>
            <a:endParaRPr lang="en-US" b="1" dirty="0"/>
          </a:p>
        </p:txBody>
      </p:sp>
      <p:cxnSp>
        <p:nvCxnSpPr>
          <p:cNvPr id="10" name="Straight Connector 9"/>
          <p:cNvCxnSpPr/>
          <p:nvPr/>
        </p:nvCxnSpPr>
        <p:spPr>
          <a:xfrm rot="10800000" flipV="1">
            <a:off x="2071670" y="3000372"/>
            <a:ext cx="928694" cy="7858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loud 10"/>
          <p:cNvSpPr/>
          <p:nvPr/>
        </p:nvSpPr>
        <p:spPr>
          <a:xfrm>
            <a:off x="500034" y="3714752"/>
            <a:ext cx="2286016" cy="121444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Condensing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بازده حرارتی </a:t>
            </a:r>
            <a:r>
              <a:rPr lang="en-US" sz="3600" b="1" dirty="0" smtClean="0">
                <a:solidFill>
                  <a:schemeClr val="bg1"/>
                </a:solidFill>
                <a:cs typeface="B Nazanin" pitchFamily="2" charset="-78"/>
              </a:rPr>
              <a:t>Gross, Net</a:t>
            </a:r>
            <a:endParaRPr 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10000" contrast="10000"/>
          </a:blip>
          <a:srcRect r="30275"/>
          <a:stretch>
            <a:fillRect/>
          </a:stretch>
        </p:blipFill>
        <p:spPr bwMode="auto">
          <a:xfrm>
            <a:off x="1571604" y="2071678"/>
            <a:ext cx="5429288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1590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انواع سیستم گرمایش هوای گرم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>
              <a:buFontTx/>
              <a:buChar char="-"/>
            </a:pPr>
            <a:r>
              <a:rPr lang="fa-IR" b="1" dirty="0" smtClean="0">
                <a:cs typeface="B Nazanin" pitchFamily="2" charset="-78"/>
              </a:rPr>
              <a:t>نوع سوخت</a:t>
            </a:r>
            <a:r>
              <a:rPr lang="fa-IR" dirty="0" smtClean="0">
                <a:cs typeface="B Nazanin" pitchFamily="2" charset="-78"/>
              </a:rPr>
              <a:t>:گاز طبیعی، گاز مایع،گازوییل،...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نوع هوادهی</a:t>
            </a:r>
            <a:r>
              <a:rPr lang="fa-IR" dirty="0" smtClean="0">
                <a:cs typeface="B Nazanin" pitchFamily="2" charset="-78"/>
              </a:rPr>
              <a:t>: عمودی،افقی،پایین زن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نوع کاربری</a:t>
            </a:r>
            <a:r>
              <a:rPr lang="fa-IR" dirty="0" smtClean="0">
                <a:cs typeface="B Nazanin" pitchFamily="2" charset="-78"/>
              </a:rPr>
              <a:t>: مسکونی،تجاری یا صنعتی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b="1" dirty="0" smtClean="0">
                <a:cs typeface="B Nazanin" pitchFamily="2" charset="-78"/>
              </a:rPr>
              <a:t>نوع شعله</a:t>
            </a:r>
            <a:r>
              <a:rPr lang="fa-IR" dirty="0" smtClean="0">
                <a:cs typeface="B Nazanin" pitchFamily="2" charset="-78"/>
              </a:rPr>
              <a:t>: غیرمستقیم،مستقیم</a:t>
            </a:r>
            <a:endParaRPr lang="en-US" dirty="0" smtClean="0">
              <a:cs typeface="B Nazanin" pitchFamily="2" charset="-78"/>
            </a:endParaRPr>
          </a:p>
          <a:p>
            <a:pPr algn="r" rt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3397</TotalTime>
  <Words>1127</Words>
  <Application>Microsoft Office PowerPoint</Application>
  <PresentationFormat>On-screen Show (4:3)</PresentationFormat>
  <Paragraphs>305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 سمینار راهکارهای اقتصادی در سرمایش و گرمایش  ویژه مهندسین مشاور مهرماه 91</vt:lpstr>
      <vt:lpstr>سیستم گرمایش اقتصادی هوای گرم</vt:lpstr>
      <vt:lpstr>مقدمه</vt:lpstr>
      <vt:lpstr> درخت سیستم گرمایش</vt:lpstr>
      <vt:lpstr>مقایسه کلی سیستم هوای گرم با آبگرم</vt:lpstr>
      <vt:lpstr>  بازده حرارتی</vt:lpstr>
      <vt:lpstr>Slide 7</vt:lpstr>
      <vt:lpstr>بازده حرارتی Gross, Net</vt:lpstr>
      <vt:lpstr> انواع سیستم گرمایش هوای گرم </vt:lpstr>
      <vt:lpstr>نمای انواع هوادهی در کوره هوای گرم</vt:lpstr>
      <vt:lpstr>اجزای اصلی کوره هوای گرم</vt:lpstr>
      <vt:lpstr>سیستم گرمایش اقتصادی هوای گرم</vt:lpstr>
      <vt:lpstr>عملکرد کوره هوای گرم</vt:lpstr>
      <vt:lpstr>نمای نصب کوره هوای گرم – کانال رفت و برگشت</vt:lpstr>
      <vt:lpstr> نمای نصب کوره هوای گرم در اتاق – کانال رفت و برگشت</vt:lpstr>
      <vt:lpstr> مزایای اصلی کوره هوای گرم</vt:lpstr>
      <vt:lpstr>مستندات مهم برای انتخاب کوره هوای گرم</vt:lpstr>
      <vt:lpstr>روش انتخاب</vt:lpstr>
      <vt:lpstr>خلاصه مراحل انتخاب کوره هوای گرم</vt:lpstr>
      <vt:lpstr>مطالعه موردی 1: طراحی گرمایش فضای صنعتی تاریخ پروژه:دی ماه 89</vt:lpstr>
      <vt:lpstr>ادامه مطالعه موردی 1</vt:lpstr>
      <vt:lpstr>ادامه مطالعه موردی 1</vt:lpstr>
      <vt:lpstr>ادامه مطالعه موردی 1:طرح شماتیک</vt:lpstr>
      <vt:lpstr>مطالعه موردی2:  مقایسه فنی و اقتصادی بین سیستم  آبگرم و هوای گرم  تاریخ پروژه:تیر ماه 90</vt:lpstr>
      <vt:lpstr>ادامه مطالعه موردی 2</vt:lpstr>
      <vt:lpstr>ادامه مطالعه موردی 2</vt:lpstr>
      <vt:lpstr>ادامه مطالعه موردی 2</vt:lpstr>
      <vt:lpstr>مطالعه موردی 3: صحه گذاری سیستم هوای گرم</vt:lpstr>
      <vt:lpstr>ادامه مطالعه موردی 3</vt:lpstr>
      <vt:lpstr>Slide 30</vt:lpstr>
      <vt:lpstr>Slide 31</vt:lpstr>
      <vt:lpstr>یونیت هیتر گازی </vt:lpstr>
      <vt:lpstr> نمای برش خورده هیتر گازی</vt:lpstr>
      <vt:lpstr>  یونیت هیتر آبگرم و گازی</vt:lpstr>
      <vt:lpstr>نمونه مقایسه انتخاب</vt:lpstr>
      <vt:lpstr>Slide 36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1176</dc:creator>
  <cp:lastModifiedBy>1176</cp:lastModifiedBy>
  <cp:revision>330</cp:revision>
  <dcterms:created xsi:type="dcterms:W3CDTF">2012-09-06T09:11:00Z</dcterms:created>
  <dcterms:modified xsi:type="dcterms:W3CDTF">2012-10-03T07:24:41Z</dcterms:modified>
</cp:coreProperties>
</file>